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3823950" cy="8640763"/>
  <p:notesSz cx="7559675" cy="106918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78" y="-114"/>
      </p:cViewPr>
      <p:guideLst>
        <p:guide orient="horz" pos="2721"/>
        <p:guide pos="435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nl-N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nl-N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Tijdelijke aanduiding voor voettekst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nl-N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ijdelijke aanduiding voor dianumm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5569DB6-1F00-4504-8A9D-D1724F4E3979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‹nr.›</a:t>
            </a:fld>
            <a:endParaRPr lang="nl-N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4" name="Tijdelijke aanduiding voor koptekst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nl-N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nl-NL"/>
          </a:p>
        </p:txBody>
      </p:sp>
      <p:sp>
        <p:nvSpPr>
          <p:cNvPr id="5" name="Tijdelijke aanduiding voor datum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nl-N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nl-NL"/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nl-N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nl-N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85373E40-FDA4-4E1F-8C5A-9F4ABB350322}" type="slidenum">
              <a:rPr/>
              <a:pPr lvl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nl-NL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812800"/>
            <a:ext cx="64119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6638" y="2684463"/>
            <a:ext cx="11750675" cy="185261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073275" y="4895850"/>
            <a:ext cx="9677400" cy="22082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8661FC-3870-407C-AEB0-D8BBD940917D}" type="slidenum">
              <a:rPr/>
              <a:pPr lvl="0"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58D340-C671-4543-8DC3-ED71E9134659}" type="slidenum">
              <a:rPr/>
              <a:pPr lvl="0"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10021888" y="342900"/>
            <a:ext cx="3109912" cy="738028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90563" y="342900"/>
            <a:ext cx="9178925" cy="738028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684CBB-D971-4FA2-A2C0-EC17369A8A06}" type="slidenum">
              <a:rPr/>
              <a:pPr lvl="0"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C4F43E-C251-43A0-8FCB-7F5763155C9B}" type="slidenum">
              <a:rPr/>
              <a:pPr lvl="0"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2200" y="5553075"/>
            <a:ext cx="11750675" cy="17160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92200" y="3662363"/>
            <a:ext cx="11750675" cy="18907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93F2E5-7033-4ABD-BB6A-7CB5425AD695}" type="slidenum">
              <a:rPr/>
              <a:pPr lvl="0"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90563" y="2020888"/>
            <a:ext cx="6143625" cy="5702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986588" y="2020888"/>
            <a:ext cx="6145212" cy="5702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ECCB17-92B6-4BD3-BC09-A8A706E51B9F}" type="slidenum">
              <a:rPr/>
              <a:pPr lvl="0"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563" y="346075"/>
            <a:ext cx="12442825" cy="1439863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0563" y="1933575"/>
            <a:ext cx="6108700" cy="806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90563" y="2740025"/>
            <a:ext cx="6108700" cy="4978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7023100" y="1933575"/>
            <a:ext cx="6110288" cy="806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7023100" y="2740025"/>
            <a:ext cx="6110288" cy="4978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B8487F-86E9-4838-9BCF-536A4C10ECD9}" type="slidenum">
              <a:rPr/>
              <a:pPr lvl="0"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77C962-C704-4FBF-83FC-A373E3DB50A3}" type="slidenum">
              <a:rPr/>
              <a:pPr lvl="0"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C67AED-74F2-4C2D-B056-EE290ABB8BB0}" type="slidenum">
              <a:rPr/>
              <a:pPr lvl="0"/>
              <a:t>‹nr.›</a:t>
            </a:fld>
            <a:endParaRPr lang="nl-NL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563" y="344488"/>
            <a:ext cx="4548187" cy="14636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5438" y="344488"/>
            <a:ext cx="7727950" cy="73739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90563" y="1808163"/>
            <a:ext cx="4548187" cy="5910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D15761-177E-41A1-884F-3E6FE214FEF3}" type="slidenum">
              <a:rPr/>
              <a:pPr lvl="0"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09863" y="6048375"/>
            <a:ext cx="8294687" cy="714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709863" y="771525"/>
            <a:ext cx="8294687" cy="51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709863" y="6762750"/>
            <a:ext cx="8294687" cy="1014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215C44-5854-4783-BA34-576733876CBE}" type="slidenum">
              <a:rPr/>
              <a:pPr lvl="0"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 txBox="1">
            <a:spLocks noGrp="1"/>
          </p:cNvSpPr>
          <p:nvPr>
            <p:ph type="title"/>
          </p:nvPr>
        </p:nvSpPr>
        <p:spPr>
          <a:xfrm>
            <a:off x="691200" y="342720"/>
            <a:ext cx="12440880" cy="1442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nl-NL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691200" y="2021399"/>
            <a:ext cx="12440880" cy="570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602"/>
              </a:spcAft>
              <a:buSzPct val="45000"/>
              <a:buFont typeface="StarSymbol"/>
              <a:buNone/>
              <a:defRPr lang="nl-NL" sz="365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602"/>
              </a:spcAft>
              <a:buSzPct val="45000"/>
              <a:buFont typeface="StarSymbol"/>
              <a:buChar char="●"/>
              <a:defRPr lang="nl-NL" sz="365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290"/>
              </a:spcAft>
              <a:buSzPct val="75000"/>
              <a:buFont typeface="StarSymbol"/>
              <a:buChar char="–"/>
              <a:defRPr lang="nl-NL" sz="319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961"/>
              </a:spcAft>
              <a:buSzPct val="45000"/>
              <a:buFont typeface="StarSymbol"/>
              <a:buChar char="●"/>
              <a:defRPr lang="nl-NL" sz="274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635"/>
              </a:spcAft>
              <a:buSzPct val="75000"/>
              <a:buFont typeface="StarSymbol"/>
              <a:buChar char="–"/>
              <a:defRPr lang="nl-NL" sz="228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309"/>
              </a:spcAft>
              <a:buSzPct val="45000"/>
              <a:buFont typeface="StarSymbol"/>
              <a:buChar char="●"/>
              <a:defRPr lang="nl-NL" sz="228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309"/>
              </a:spcAft>
              <a:buSzPct val="45000"/>
              <a:buFont typeface="StarSymbol"/>
              <a:buChar char="●"/>
              <a:defRPr lang="nl-NL" sz="228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309"/>
              </a:spcAft>
              <a:buSzPct val="45000"/>
              <a:buFont typeface="StarSymbol"/>
              <a:buChar char="●"/>
              <a:defRPr lang="nl-NL" sz="228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309"/>
              </a:spcAft>
              <a:buSzPct val="45000"/>
              <a:buFont typeface="StarSymbol"/>
              <a:buChar char="●"/>
              <a:defRPr lang="nl-NL" sz="228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309"/>
              </a:spcAft>
              <a:buSzPct val="45000"/>
              <a:buFont typeface="StarSymbol"/>
              <a:buChar char="●"/>
              <a:defRPr lang="nl-NL" sz="228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2"/>
          </p:nvPr>
        </p:nvSpPr>
        <p:spPr>
          <a:xfrm>
            <a:off x="691200" y="7870680"/>
            <a:ext cx="3220200" cy="596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nl-N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nl-NL"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3"/>
          </p:nvPr>
        </p:nvSpPr>
        <p:spPr>
          <a:xfrm>
            <a:off x="4727520" y="7870680"/>
            <a:ext cx="4381200" cy="596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nl-N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4"/>
          </p:nvPr>
        </p:nvSpPr>
        <p:spPr>
          <a:xfrm>
            <a:off x="9911520" y="7870680"/>
            <a:ext cx="3220200" cy="596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nl-N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6298635B-7F2C-4CCB-B5CC-4E5F6189D0EF}" type="slidenum">
              <a:rPr/>
              <a:pPr lvl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hangingPunct="0">
        <a:tabLst/>
        <a:defRPr lang="nl-NL" sz="501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602"/>
        </a:spcAft>
        <a:tabLst/>
        <a:defRPr lang="nl-NL" sz="365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825360" y="342720"/>
            <a:ext cx="6175080" cy="863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29880"/>
            <a:ext cx="3396239" cy="385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0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Handelingen 2:18</a:t>
            </a:r>
            <a:r>
              <a:rPr lang="nl-NL" sz="18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  </a:t>
            </a:r>
            <a:r>
              <a:rPr lang="nl-NL" sz="16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(NBG)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2320" y="563760"/>
            <a:ext cx="13713840" cy="5732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vak 3"/>
          <p:cNvSpPr txBox="1"/>
          <p:nvPr/>
        </p:nvSpPr>
        <p:spPr>
          <a:xfrm>
            <a:off x="349200" y="6617880"/>
            <a:ext cx="11753114" cy="1605059"/>
          </a:xfrm>
          <a:prstGeom prst="rect">
            <a:avLst/>
          </a:prstGeom>
          <a:noFill/>
          <a:ln w="10080">
            <a:solidFill>
              <a:srgbClr val="C0C0C0"/>
            </a:solidFill>
            <a:prstDash val="solid"/>
          </a:ln>
        </p:spPr>
        <p:txBody>
          <a:bodyPr vert="horz" wrap="none" lIns="95040" tIns="50040" rIns="95040" bIns="5004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400" b="0" i="0" u="none" strike="noStrike" kern="1200" dirty="0" err="1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Studiebijbel</a:t>
            </a:r>
            <a:r>
              <a:rPr lang="nl-NL" sz="24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 deel 12 bladzijde  155-156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In deze gevallen wordt het woord '</a:t>
            </a:r>
            <a:r>
              <a:rPr lang="nl-NL" sz="26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doulos</a:t>
            </a: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' in plaats van met het woord 'slaaf' – </a:t>
            </a:r>
            <a:endParaRPr lang="nl-NL" sz="26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vanwege </a:t>
            </a:r>
            <a:r>
              <a:rPr lang="nl-NL" sz="26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de in onze taal en cultuur negatieve bijklank</a:t>
            </a: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–  meestal vertaald </a:t>
            </a:r>
            <a:endParaRPr lang="nl-NL" sz="26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met </a:t>
            </a: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'dienstknecht, dienaar'.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30960"/>
            <a:ext cx="3799440" cy="385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0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Filippenzen 2:6-7  </a:t>
            </a:r>
            <a:r>
              <a:rPr lang="nl-NL" sz="16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(NBG)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6000" y="416160"/>
            <a:ext cx="13713840" cy="81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30960"/>
            <a:ext cx="3799440" cy="385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0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Filippenzen 2:8  </a:t>
            </a:r>
            <a:r>
              <a:rPr lang="nl-NL" sz="16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(NBG)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6000" y="570240"/>
            <a:ext cx="13713840" cy="438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8120" y="416520"/>
            <a:ext cx="12254040" cy="35125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4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Filippenzen 2 : 9-11   </a:t>
            </a:r>
            <a:r>
              <a:rPr lang="nl-NL" sz="20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(NBG)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Daarom heeft God Hem ook uitermate verhoogd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en Hem de naam boven alle naam geschonken,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8120" y="416520"/>
            <a:ext cx="12254040" cy="35125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4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Filippenzen 2 : 9-11   </a:t>
            </a:r>
            <a:r>
              <a:rPr lang="nl-NL" sz="20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(NBG)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Daarom heeft God Hem ook uitermate verhoogd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en Hem de naam boven alle naam geschonken,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opdat in de naam van Jezus zich alle knie knie zou buigen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van hen, die in de hemel zijn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en die op de aarde en die onder de aarde zijn,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en alle tong zou belijden : Jezus Christus is Here,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tot eer van God, de Vader.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7760" y="422280"/>
            <a:ext cx="12254040" cy="34930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4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Hebreeën 1 : 1-2   </a:t>
            </a:r>
            <a:r>
              <a:rPr lang="nl-NL" sz="20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(NBG)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Nadat God eertijds vele malen en op vele wijzen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tot de vaderen gesproken had in de profeten,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heeft Hij nu in het laatst der dagen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tot ons gesproken in de Zoon,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die Hij gesteld heeft tot erfgenaam van alle dingen,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door wie Hij ook de wereld geschapen heeft.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8800" y="558360"/>
            <a:ext cx="13723200" cy="8018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360" y="30960"/>
            <a:ext cx="3463559" cy="385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0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Hebreeën 1:2</a:t>
            </a:r>
            <a:r>
              <a:rPr lang="nl-NL" sz="18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  </a:t>
            </a:r>
            <a:r>
              <a:rPr lang="nl-NL" sz="16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(NBG)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60" y="195480"/>
            <a:ext cx="14694839" cy="5370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631600" y="295920"/>
            <a:ext cx="6874920" cy="4337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39360" y="421560"/>
            <a:ext cx="13138318" cy="309888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400" b="0" i="0" u="none" strike="noStrike" kern="1200" dirty="0" err="1">
                <a:ln>
                  <a:noFill/>
                </a:ln>
                <a:solidFill>
                  <a:srgbClr val="999999"/>
                </a:solidFill>
                <a:latin typeface="Arial" pitchFamily="18"/>
                <a:ea typeface="Microsoft YaHei" pitchFamily="2"/>
                <a:cs typeface="Mangal" pitchFamily="2"/>
              </a:rPr>
              <a:t>Studiebijbel</a:t>
            </a:r>
            <a:r>
              <a:rPr lang="nl-NL" sz="2400" b="0" i="0" u="none" strike="noStrike" kern="1200" dirty="0">
                <a:ln>
                  <a:noFill/>
                </a:ln>
                <a:solidFill>
                  <a:srgbClr val="999999"/>
                </a:solidFill>
                <a:latin typeface="Arial" pitchFamily="18"/>
                <a:ea typeface="Microsoft YaHei" pitchFamily="2"/>
                <a:cs typeface="Mangal" pitchFamily="2"/>
              </a:rPr>
              <a:t>, deel 11 bladzijde 94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4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In de eerste plaats is </a:t>
            </a:r>
            <a:r>
              <a:rPr lang="nl-NL" sz="26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aion</a:t>
            </a: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'eeuwigheid'.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In deze zin kan het woord zowel betrekking hebben op het verleden als op de toekomst.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Zowel daar waar het verleden geen duidelijk zichtbaar begin heeft als daar waar </a:t>
            </a:r>
            <a:endParaRPr lang="nl-NL" sz="26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de </a:t>
            </a: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toekomst zich zover uitstrekt buiten het menselijk gezichtsveld, dat er geen </a:t>
            </a:r>
            <a:endParaRPr lang="nl-NL" sz="26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einde </a:t>
            </a: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aan </a:t>
            </a:r>
            <a:r>
              <a:rPr lang="nl-NL" sz="26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lijkt</a:t>
            </a: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te komen, spreekt men van 'eeuwigheid'.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29160"/>
            <a:ext cx="3627360" cy="385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0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Romeinen 1:1</a:t>
            </a:r>
            <a:r>
              <a:rPr lang="nl-NL" sz="18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  </a:t>
            </a:r>
            <a:r>
              <a:rPr lang="nl-NL" sz="16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(NBG)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15231" y="791989"/>
            <a:ext cx="13713840" cy="4370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30960"/>
            <a:ext cx="3463559" cy="385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0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Mattheüs 24:3</a:t>
            </a:r>
            <a:r>
              <a:rPr lang="nl-NL" sz="18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  </a:t>
            </a:r>
            <a:r>
              <a:rPr lang="nl-NL" sz="16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(NBG)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7440" y="549360"/>
            <a:ext cx="13713840" cy="7170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31320"/>
            <a:ext cx="3386520" cy="385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0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Marcus 10:30</a:t>
            </a:r>
            <a:r>
              <a:rPr lang="nl-NL" sz="18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  </a:t>
            </a:r>
            <a:r>
              <a:rPr lang="nl-NL" sz="16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(NBG)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8160" y="561240"/>
            <a:ext cx="13713840" cy="716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31320"/>
            <a:ext cx="3386520" cy="385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0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Marcus 10:30</a:t>
            </a:r>
            <a:r>
              <a:rPr lang="nl-NL" sz="18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  </a:t>
            </a:r>
            <a:r>
              <a:rPr lang="nl-NL" sz="16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(NBG)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6000" y="575280"/>
            <a:ext cx="13713840" cy="7104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vak 3"/>
          <p:cNvSpPr txBox="1"/>
          <p:nvPr/>
        </p:nvSpPr>
        <p:spPr>
          <a:xfrm>
            <a:off x="6000480" y="7148880"/>
            <a:ext cx="7749360" cy="1060200"/>
          </a:xfrm>
          <a:prstGeom prst="rect">
            <a:avLst/>
          </a:prstGeom>
          <a:solidFill>
            <a:srgbClr val="FFFFFF"/>
          </a:solidFill>
          <a:ln w="10080">
            <a:solidFill>
              <a:srgbClr val="C0C0C0"/>
            </a:solidFill>
            <a:prstDash val="solid"/>
          </a:ln>
        </p:spPr>
        <p:txBody>
          <a:bodyPr vert="horz" wrap="none" lIns="95040" tIns="50040" rIns="95040" bIns="5004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4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Koenen, Verklarend Handwoordenboek, 1966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eeuwigheid : duur zonder aanvang of einde.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98680" y="61920"/>
            <a:ext cx="11161495" cy="239112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Conclusies 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457200" marR="0" lvl="0" indent="-2286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De definitie van het woordenboek Koenen voor 'eeuwigheid' past niet op </a:t>
            </a:r>
            <a:endParaRPr lang="nl-NL" sz="26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457200" marR="0" lvl="0" indent="-2286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de </a:t>
            </a: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definitie van de </a:t>
            </a:r>
            <a:r>
              <a:rPr lang="nl-NL" sz="26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Studiebijbel</a:t>
            </a: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solidFill>
                <a:srgbClr val="80808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457200" marR="0" lvl="0" indent="-2286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solidFill>
                <a:srgbClr val="80808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98680" y="61920"/>
            <a:ext cx="12282058" cy="430799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Conclusies 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457200" marR="0" lvl="0" indent="-2286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De definitie van het woordenboek Koenen voor 'eeuwigheid' past niet op </a:t>
            </a:r>
            <a:endParaRPr lang="nl-NL" sz="2600" b="0" i="0" u="none" strike="noStrike" kern="1200" dirty="0" smtClean="0">
              <a:ln>
                <a:noFill/>
              </a:ln>
              <a:solidFill>
                <a:srgbClr val="80808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457200" marR="0" lvl="0" indent="-2286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 smtClean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de </a:t>
            </a: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definitie van de </a:t>
            </a:r>
            <a:r>
              <a:rPr lang="nl-NL" sz="2600" b="0" i="0" u="none" strike="noStrike" kern="1200" dirty="0" err="1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Studiebijbel</a:t>
            </a: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solidFill>
                <a:srgbClr val="80808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457200" marR="0" lvl="0" indent="-2286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De definitie van het woordenboek Koenen voor 'eeuwigheid' past niet voor </a:t>
            </a:r>
            <a:endParaRPr lang="nl-NL" sz="26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457200" marR="0" lvl="0" indent="-2286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het </a:t>
            </a: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woord '</a:t>
            </a:r>
            <a:r>
              <a:rPr lang="nl-NL" sz="26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aion</a:t>
            </a: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' in bovengenoemde passages in Mattheüs en Marcus, omdat </a:t>
            </a:r>
            <a:endParaRPr lang="nl-NL" sz="26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457200" marR="0" lvl="0" indent="-2286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er </a:t>
            </a: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van een 'einde van de eeuwigheid' gesproken wordt en van een 'toekomende </a:t>
            </a:r>
            <a:endParaRPr lang="nl-NL" sz="26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457200" marR="0" lvl="0" indent="-2286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eeuwigheid</a:t>
            </a: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'.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solidFill>
                <a:srgbClr val="80808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98680" y="61920"/>
            <a:ext cx="12039235" cy="469136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Conclusies 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457200" marR="0" lvl="0" indent="-2286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De definitie van het woordenboek Koenen voor 'eeuwigheid' past niet op de </a:t>
            </a:r>
            <a:endParaRPr lang="nl-NL" sz="2600" b="0" i="0" u="none" strike="noStrike" kern="1200" dirty="0" smtClean="0">
              <a:ln>
                <a:noFill/>
              </a:ln>
              <a:solidFill>
                <a:srgbClr val="80808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457200" marR="0" lvl="0" indent="-2286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 smtClean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definitie </a:t>
            </a: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van de </a:t>
            </a:r>
            <a:r>
              <a:rPr lang="nl-NL" sz="2600" b="0" i="0" u="none" strike="noStrike" kern="1200" dirty="0" err="1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Studiebijbel</a:t>
            </a: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solidFill>
                <a:srgbClr val="80808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457200" marR="0" lvl="0" indent="-2286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De definitie van het woordenboek Koenen voor 'eeuwigheid' past niet voor het </a:t>
            </a:r>
            <a:endParaRPr lang="nl-NL" sz="2600" b="0" i="0" u="none" strike="noStrike" kern="1200" dirty="0" smtClean="0">
              <a:ln>
                <a:noFill/>
              </a:ln>
              <a:solidFill>
                <a:srgbClr val="80808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457200" marR="0" lvl="0" indent="-2286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dirty="0" smtClean="0"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Woord </a:t>
            </a:r>
            <a:r>
              <a:rPr lang="nl-NL" sz="2600" b="0" i="0" u="none" strike="noStrike" kern="1200" dirty="0" smtClean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'</a:t>
            </a:r>
            <a:r>
              <a:rPr lang="nl-NL" sz="2600" b="0" i="0" u="none" strike="noStrike" kern="1200" dirty="0" err="1" smtClean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aion</a:t>
            </a: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' in bovengenoemde passages in Mattheüs en Marcus, omdat er </a:t>
            </a:r>
            <a:endParaRPr lang="nl-NL" sz="2600" b="0" i="0" u="none" strike="noStrike" kern="1200" dirty="0" smtClean="0">
              <a:ln>
                <a:noFill/>
              </a:ln>
              <a:solidFill>
                <a:srgbClr val="80808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457200" marR="0" lvl="0" indent="-2286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 smtClean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van </a:t>
            </a: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een 'einde van de eeuwigheid' gesproken wordt en van een 'toekomende </a:t>
            </a:r>
            <a:endParaRPr lang="nl-NL" sz="2600" b="0" i="0" u="none" strike="noStrike" kern="1200" dirty="0" smtClean="0">
              <a:ln>
                <a:noFill/>
              </a:ln>
              <a:solidFill>
                <a:srgbClr val="80808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457200" marR="0" lvl="0" indent="-2286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 smtClean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eeuwigheid</a:t>
            </a: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'.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Conclusie : '</a:t>
            </a:r>
            <a:r>
              <a:rPr lang="nl-NL" sz="26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Aion</a:t>
            </a: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' is dus niet 'eeuwigheid', volgens de gebruikelijke Nederlandse </a:t>
            </a:r>
            <a:endParaRPr lang="nl-NL" sz="26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definitie </a:t>
            </a: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van 'eeuwigheid'.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98680" y="61920"/>
            <a:ext cx="13281113" cy="545811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Conclusies 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457200" marR="0" lvl="0" indent="-2286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De definitie van het woordenboek Koenen voor 'eeuwigheid' past niet op de definitie </a:t>
            </a:r>
            <a:endParaRPr lang="nl-NL" sz="2600" b="0" i="0" u="none" strike="noStrike" kern="1200" dirty="0" smtClean="0">
              <a:ln>
                <a:noFill/>
              </a:ln>
              <a:solidFill>
                <a:srgbClr val="80808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457200" marR="0" lvl="0" indent="-2286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 smtClean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van </a:t>
            </a: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de </a:t>
            </a:r>
            <a:r>
              <a:rPr lang="nl-NL" sz="2600" b="0" i="0" u="none" strike="noStrike" kern="1200" dirty="0" err="1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Studiebijbel</a:t>
            </a: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solidFill>
                <a:srgbClr val="80808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457200" marR="0" lvl="0" indent="-2286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De definitie van het woordenboek Koenen voor 'eeuwigheid' past niet voor het woord </a:t>
            </a:r>
            <a:endParaRPr lang="nl-NL" sz="2600" b="0" i="0" u="none" strike="noStrike" kern="1200" dirty="0" smtClean="0">
              <a:ln>
                <a:noFill/>
              </a:ln>
              <a:solidFill>
                <a:srgbClr val="80808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457200" marR="0" lvl="0" indent="-2286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 smtClean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'</a:t>
            </a:r>
            <a:r>
              <a:rPr lang="nl-NL" sz="2600" b="0" i="0" u="none" strike="noStrike" kern="1200" dirty="0" err="1" smtClean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aion</a:t>
            </a: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' in bovengenoemde passages in Mattheüs en Marcus, omdat er van een 'einde </a:t>
            </a:r>
            <a:endParaRPr lang="nl-NL" sz="2600" b="0" i="0" u="none" strike="noStrike" kern="1200" dirty="0" smtClean="0">
              <a:ln>
                <a:noFill/>
              </a:ln>
              <a:solidFill>
                <a:srgbClr val="80808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457200" marR="0" lvl="0" indent="-2286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 smtClean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van </a:t>
            </a: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de eeuwigheid' gesproken wordt en van een 'toekomende eeuwigheid'.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Conclusie : '</a:t>
            </a:r>
            <a:r>
              <a:rPr lang="nl-NL" sz="2600" b="0" i="0" u="none" strike="noStrike" kern="1200" dirty="0" err="1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Aion</a:t>
            </a: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' is dus niet 'eeuwigheid', volgens de gebruikelijke Nederlandse definitie </a:t>
            </a:r>
            <a:endParaRPr lang="nl-NL" sz="2600" b="0" i="0" u="none" strike="noStrike" kern="1200" dirty="0" smtClean="0">
              <a:ln>
                <a:noFill/>
              </a:ln>
              <a:solidFill>
                <a:srgbClr val="80808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 smtClean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van </a:t>
            </a: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'eeuwigheid'.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In alle plaatsen waar in de </a:t>
            </a:r>
            <a:r>
              <a:rPr lang="nl-NL" sz="26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bijbelvertaling</a:t>
            </a: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gesproken wordt van 'eeuwigheid', staat er </a:t>
            </a:r>
            <a:endParaRPr lang="nl-NL" sz="26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eigenlijk </a:t>
            </a: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: 'een periode, waar geen einde aan </a:t>
            </a:r>
            <a:r>
              <a:rPr lang="nl-NL" sz="26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lijkt</a:t>
            </a: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te komen'.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729880" y="588240"/>
            <a:ext cx="7032960" cy="1060200"/>
          </a:xfrm>
          <a:prstGeom prst="rect">
            <a:avLst/>
          </a:prstGeom>
          <a:noFill/>
          <a:ln w="10080">
            <a:solidFill>
              <a:srgbClr val="C0C0C0"/>
            </a:solidFill>
            <a:prstDash val="solid"/>
          </a:ln>
        </p:spPr>
        <p:txBody>
          <a:bodyPr vert="horz" wrap="none" lIns="95040" tIns="50040" rIns="95040" bIns="5004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4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Koenen, Verklarend Handwoordenboek 1966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aeon  :   'onafzienbare tijdsruimte'.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729880" y="588240"/>
            <a:ext cx="7032960" cy="1060200"/>
          </a:xfrm>
          <a:prstGeom prst="rect">
            <a:avLst/>
          </a:prstGeom>
          <a:noFill/>
          <a:ln w="10080">
            <a:solidFill>
              <a:srgbClr val="C0C0C0"/>
            </a:solidFill>
            <a:prstDash val="solid"/>
          </a:ln>
        </p:spPr>
        <p:txBody>
          <a:bodyPr vert="horz" wrap="none" lIns="95040" tIns="50040" rIns="95040" bIns="5004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4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Koenen, Verklarend Handwoordenboek 1966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aeon  :   'onafzienbare tijdsruimte'.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0" y="2268720"/>
            <a:ext cx="3511800" cy="385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0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Hebreeën 1:2</a:t>
            </a:r>
            <a:r>
              <a:rPr lang="nl-NL" sz="18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  </a:t>
            </a:r>
            <a:r>
              <a:rPr lang="nl-NL" sz="16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(NBG)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6000" y="2832480"/>
            <a:ext cx="13713840" cy="4351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31680"/>
            <a:ext cx="3084840" cy="385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0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Efeze 3:11</a:t>
            </a:r>
            <a:r>
              <a:rPr lang="nl-NL" sz="18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  </a:t>
            </a:r>
            <a:r>
              <a:rPr lang="nl-NL" sz="16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(NBG)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6000" y="584640"/>
            <a:ext cx="13723200" cy="4351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62839" y="0"/>
            <a:ext cx="10827877" cy="277449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 err="1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Koenen-Endepols</a:t>
            </a: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, </a:t>
            </a:r>
            <a:r>
              <a:rPr lang="nl-NL" sz="2600" b="0" i="1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Verklarend handwoordenboek der Nederlandse taal</a:t>
            </a: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, </a:t>
            </a:r>
            <a:endParaRPr lang="nl-NL" sz="2600" b="0" i="0" u="none" strike="noStrike" kern="1200" dirty="0" smtClean="0">
              <a:ln>
                <a:noFill/>
              </a:ln>
              <a:solidFill>
                <a:srgbClr val="80808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 err="1" smtClean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Wolters</a:t>
            </a:r>
            <a:r>
              <a:rPr lang="nl-NL" sz="2600" b="0" i="0" u="none" strike="noStrike" kern="1200" dirty="0" smtClean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nl-NL" sz="2600" b="0" i="0" u="none" strike="noStrike" kern="1200" dirty="0" err="1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Noordhof</a:t>
            </a: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, Groningen 1966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dienstknecht</a:t>
            </a: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:  'een ondergeschikte'.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31680"/>
            <a:ext cx="3829319" cy="385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0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1 Timotheus 1:17</a:t>
            </a:r>
            <a:r>
              <a:rPr lang="nl-NL" sz="18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  </a:t>
            </a:r>
            <a:r>
              <a:rPr lang="nl-NL" sz="16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(NBG)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8160" y="579600"/>
            <a:ext cx="13713840" cy="436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266000" y="2035799"/>
            <a:ext cx="4648320" cy="39571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3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2           149</a:t>
            </a:r>
            <a:br>
              <a:rPr lang="nl-NL" sz="3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</a:br>
            <a:r>
              <a:rPr lang="nl-NL" sz="3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/>
            </a:r>
            <a:br>
              <a:rPr lang="nl-NL" sz="3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</a:br>
            <a:endParaRPr lang="nl-NL" sz="36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36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266000" y="2035799"/>
            <a:ext cx="4648320" cy="39571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3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2           149</a:t>
            </a:r>
            <a:br>
              <a:rPr lang="nl-NL" sz="3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</a:br>
            <a:r>
              <a:rPr lang="nl-NL" sz="3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/>
            </a:r>
            <a:br>
              <a:rPr lang="nl-NL" sz="3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</a:br>
            <a:endParaRPr lang="nl-NL" sz="36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3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4.932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8480" y="400680"/>
            <a:ext cx="12267182" cy="315787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Het </a:t>
            </a:r>
            <a:r>
              <a:rPr lang="nl-NL" sz="26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aspect</a:t>
            </a: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geeft aan hoe de spreker zich het gezegde voorstelt in verhouding tot </a:t>
            </a:r>
            <a:endParaRPr lang="nl-NL" sz="26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het </a:t>
            </a: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tijdsverloop.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In het nieuwtestamentisch Grieks zijn er drie aspecten: duratief, momentaan en </a:t>
            </a:r>
            <a:endParaRPr lang="nl-NL" sz="26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statisch </a:t>
            </a: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aspect.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8480" y="400680"/>
            <a:ext cx="12267182" cy="545811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Het </a:t>
            </a:r>
            <a:r>
              <a:rPr lang="nl-NL" sz="2600" b="1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aspect</a:t>
            </a: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 geeft aan hoe de spreker zich het gezegde voorstelt in verhouding tot </a:t>
            </a:r>
            <a:endParaRPr lang="nl-NL" sz="2600" b="0" i="0" u="none" strike="noStrike" kern="1200" dirty="0" smtClean="0">
              <a:ln>
                <a:noFill/>
              </a:ln>
              <a:solidFill>
                <a:srgbClr val="80808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 smtClean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het </a:t>
            </a: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tijdsverloop.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solidFill>
                <a:srgbClr val="80808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In het nieuwtestamentisch Grieks zijn er drie aspecten: duratief, momentaan en </a:t>
            </a:r>
            <a:endParaRPr lang="nl-NL" sz="2600" b="0" i="0" u="none" strike="noStrike" kern="1200" dirty="0" smtClean="0">
              <a:ln>
                <a:noFill/>
              </a:ln>
              <a:solidFill>
                <a:srgbClr val="80808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 smtClean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statisch </a:t>
            </a: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aspect.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duratief         –  onvoltooide handeling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momentaan  –  feit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statisch         –  voltooide handeling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8480" y="400680"/>
            <a:ext cx="12267182" cy="584149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Het </a:t>
            </a:r>
            <a:r>
              <a:rPr lang="nl-NL" sz="2600" b="1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aspect</a:t>
            </a: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 geeft aan hoe de spreker zich het gezegde voorstelt in verhouding tot </a:t>
            </a:r>
            <a:endParaRPr lang="nl-NL" sz="2600" b="0" i="0" u="none" strike="noStrike" kern="1200" dirty="0" smtClean="0">
              <a:ln>
                <a:noFill/>
              </a:ln>
              <a:solidFill>
                <a:srgbClr val="80808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 smtClean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het </a:t>
            </a: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tijdsverloop.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solidFill>
                <a:srgbClr val="80808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In het nieuwtestamentisch Grieks zijn er drie aspecten: duratief, momentaan en </a:t>
            </a:r>
            <a:endParaRPr lang="nl-NL" sz="2600" b="0" i="0" u="none" strike="noStrike" kern="1200" dirty="0" smtClean="0">
              <a:ln>
                <a:noFill/>
              </a:ln>
              <a:solidFill>
                <a:srgbClr val="80808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 smtClean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statisch </a:t>
            </a: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aspect.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solidFill>
                <a:srgbClr val="80808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solidFill>
                <a:srgbClr val="80808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duratief         –  onvoltooide handeling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momentaan  –  feit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statisch         –  voltooide handeling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FEIT				HANDELING 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						–  onvoltooid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						–  voltooid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8480" y="400680"/>
            <a:ext cx="12376799" cy="1445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ik heb de hond uitgelaten			–     voltooide handeling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8480" y="400680"/>
            <a:ext cx="12376799" cy="2264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ik heb de hond uitgelaten			–     voltooide handeling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ik ben de hond aan het uitlaten	–     onvoltooide handeling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8480" y="400680"/>
            <a:ext cx="12376799" cy="2264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ik heb de hond uitgelaten			–     voltooide handeling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ik ben de hond aan het uitlaten	–     onvoltooide handeling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ik laat de hond uit						–     feit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31680"/>
            <a:ext cx="3579120" cy="385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0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Johannes 11:47</a:t>
            </a:r>
            <a:r>
              <a:rPr lang="nl-NL" sz="18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  </a:t>
            </a:r>
            <a:r>
              <a:rPr lang="nl-NL" sz="16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(NBG)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6000" y="560880"/>
            <a:ext cx="13723200" cy="657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62839" y="0"/>
            <a:ext cx="10827877" cy="354124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 err="1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Koenen-Endepols</a:t>
            </a: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, </a:t>
            </a:r>
            <a:r>
              <a:rPr lang="nl-NL" sz="2600" b="0" i="1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Verklarend handwoordenboek der Nederlandse taal</a:t>
            </a: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, </a:t>
            </a:r>
            <a:endParaRPr lang="nl-NL" sz="2600" b="0" i="0" u="none" strike="noStrike" kern="1200" dirty="0" smtClean="0">
              <a:ln>
                <a:noFill/>
              </a:ln>
              <a:solidFill>
                <a:srgbClr val="80808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 err="1" smtClean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Wolters</a:t>
            </a:r>
            <a:r>
              <a:rPr lang="nl-NL" sz="2600" b="0" i="0" u="none" strike="noStrike" kern="1200" dirty="0" smtClean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nl-NL" sz="2600" b="0" i="0" u="none" strike="noStrike" kern="1200" dirty="0" err="1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Noordhof</a:t>
            </a: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, Groningen 1966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dienstknecht</a:t>
            </a: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:  'een ondergeschikte'.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slaaf</a:t>
            </a: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 :  'een lijfeigene, die geen persoonlijke rechten heeft.'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32400"/>
            <a:ext cx="3174840" cy="385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0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Johannes 3:16</a:t>
            </a:r>
            <a:r>
              <a:rPr lang="nl-NL" sz="18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  </a:t>
            </a:r>
            <a:r>
              <a:rPr lang="nl-NL" sz="16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(NBG)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8800" y="457920"/>
            <a:ext cx="13723200" cy="8209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32760"/>
            <a:ext cx="3213360" cy="385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0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Romeinen 8:30</a:t>
            </a:r>
            <a:r>
              <a:rPr lang="nl-NL" sz="18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  </a:t>
            </a:r>
            <a:r>
              <a:rPr lang="nl-NL" sz="16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(NBG)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6000" y="552960"/>
            <a:ext cx="13723200" cy="6532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32760"/>
            <a:ext cx="3213360" cy="385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0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Johannes 11:35</a:t>
            </a:r>
            <a:r>
              <a:rPr lang="nl-NL" sz="18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  </a:t>
            </a:r>
            <a:r>
              <a:rPr lang="nl-NL" sz="16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(NBG)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6000" y="552960"/>
            <a:ext cx="13704120" cy="600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62839" y="0"/>
            <a:ext cx="10827877" cy="430799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 err="1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Koenen-Endepols</a:t>
            </a: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, </a:t>
            </a:r>
            <a:r>
              <a:rPr lang="nl-NL" sz="2600" b="0" i="1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Verklarend handwoordenboek der Nederlandse taal</a:t>
            </a: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, </a:t>
            </a:r>
            <a:endParaRPr lang="nl-NL" sz="2600" b="0" i="0" u="none" strike="noStrike" kern="1200" dirty="0" smtClean="0">
              <a:ln>
                <a:noFill/>
              </a:ln>
              <a:solidFill>
                <a:srgbClr val="80808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 err="1" smtClean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Wolters</a:t>
            </a:r>
            <a:r>
              <a:rPr lang="nl-NL" sz="2600" b="0" i="0" u="none" strike="noStrike" kern="1200" dirty="0" smtClean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nl-NL" sz="2600" b="0" i="0" u="none" strike="noStrike" kern="1200" dirty="0" err="1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Noordhof</a:t>
            </a: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, Groningen 1966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dienstknecht</a:t>
            </a: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:  'een ondergeschikte'.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slaaf</a:t>
            </a: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 :  'een lijfeigene, die geen persoonlijke rechten heeft.'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lijfeigene</a:t>
            </a: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 : 'een persoon wiens lichaam het eigendom is van zijn heer.'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62839" y="0"/>
            <a:ext cx="12986610" cy="6608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 err="1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Koenen-Endepols</a:t>
            </a: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, </a:t>
            </a:r>
            <a:r>
              <a:rPr lang="nl-NL" sz="2600" b="0" i="1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Verklarend handwoordenboek der Nederlandse taal</a:t>
            </a: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, </a:t>
            </a:r>
            <a:endParaRPr lang="nl-NL" sz="2600" b="0" i="0" u="none" strike="noStrike" kern="1200" dirty="0" smtClean="0">
              <a:ln>
                <a:noFill/>
              </a:ln>
              <a:solidFill>
                <a:srgbClr val="80808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 err="1" smtClean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Wolters</a:t>
            </a:r>
            <a:r>
              <a:rPr lang="nl-NL" sz="2600" b="0" i="0" u="none" strike="noStrike" kern="1200" dirty="0" smtClean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nl-NL" sz="2600" b="0" i="0" u="none" strike="noStrike" kern="1200" dirty="0" err="1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Noordhof</a:t>
            </a: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, Groningen 1966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dienstknecht</a:t>
            </a:r>
            <a:r>
              <a:rPr lang="nl-NL" sz="2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:  'een ondergeschikte'.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slaaf</a:t>
            </a:r>
            <a:r>
              <a:rPr lang="nl-NL" sz="2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 :  'een lijfeigene, die geen persoonlijke rechten heeft.'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lijfeigene</a:t>
            </a:r>
            <a:r>
              <a:rPr lang="nl-NL" sz="2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 : 'een persoon wiens lichaam het eigendom is van zijn heer.'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 err="1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Studiebijbel</a:t>
            </a: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, Centrum voor Bijbelonderzoek, Veenendaal 2003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deel 12 bladzijde 155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het zelfstandig naamwoord (</a:t>
            </a:r>
            <a:r>
              <a:rPr lang="nl-NL" sz="26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mnl</a:t>
            </a: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.) </a:t>
            </a:r>
            <a:r>
              <a:rPr lang="nl-NL" sz="2600" b="0" i="1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doulos</a:t>
            </a: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betekent 'slaaf'.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2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een '</a:t>
            </a:r>
            <a:r>
              <a:rPr lang="nl-NL" sz="2600" b="1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doulos</a:t>
            </a: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', een  </a:t>
            </a:r>
            <a:r>
              <a:rPr lang="nl-NL" sz="2600" b="1" i="1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slaaf</a:t>
            </a:r>
            <a:r>
              <a:rPr lang="nl-NL" sz="2600" b="0" i="1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, </a:t>
            </a:r>
            <a:r>
              <a:rPr lang="nl-NL" sz="2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is het eigendom van zijn heer, verplicht tot gehoorzaamheid.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858400" y="-531360"/>
            <a:ext cx="8424000" cy="114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29520"/>
            <a:ext cx="3732840" cy="385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0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Openbaring 1:1</a:t>
            </a:r>
            <a:r>
              <a:rPr lang="nl-NL" sz="18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  </a:t>
            </a:r>
            <a:r>
              <a:rPr lang="nl-NL" sz="16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(NBG)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6000" y="572400"/>
            <a:ext cx="13723200" cy="743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29880"/>
            <a:ext cx="3396239" cy="385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l-NL" sz="20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Handelingen 2:18</a:t>
            </a:r>
            <a:r>
              <a:rPr lang="nl-NL" sz="18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  </a:t>
            </a:r>
            <a:r>
              <a:rPr lang="nl-NL" sz="1600" b="0" i="0" u="none" strike="noStrike" kern="1200">
                <a:ln>
                  <a:noFill/>
                </a:ln>
                <a:solidFill>
                  <a:srgbClr val="808080"/>
                </a:solidFill>
                <a:latin typeface="Arial" pitchFamily="18"/>
                <a:ea typeface="Microsoft YaHei" pitchFamily="2"/>
                <a:cs typeface="Mangal" pitchFamily="2"/>
              </a:rPr>
              <a:t>(NBG)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2320" y="563760"/>
            <a:ext cx="13713840" cy="5732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2605</TotalTime>
  <Words>958</Words>
  <Application>Microsoft Office PowerPoint</Application>
  <PresentationFormat>Aangepast</PresentationFormat>
  <Paragraphs>178</Paragraphs>
  <Slides>43</Slides>
  <Notes>43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43</vt:i4>
      </vt:variant>
    </vt:vector>
  </HeadingPairs>
  <TitlesOfParts>
    <vt:vector size="44" baseType="lpstr">
      <vt:lpstr>Default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  <vt:lpstr>Dia 34</vt:lpstr>
      <vt:lpstr>Dia 35</vt:lpstr>
      <vt:lpstr>Dia 36</vt:lpstr>
      <vt:lpstr>Dia 37</vt:lpstr>
      <vt:lpstr>Dia 38</vt:lpstr>
      <vt:lpstr>Dia 39</vt:lpstr>
      <vt:lpstr>Dia 40</vt:lpstr>
      <vt:lpstr>Dia 41</vt:lpstr>
      <vt:lpstr>Dia 42</vt:lpstr>
      <vt:lpstr>Dia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W Janse</dc:creator>
  <cp:lastModifiedBy>W Janse</cp:lastModifiedBy>
  <cp:revision>193</cp:revision>
  <dcterms:created xsi:type="dcterms:W3CDTF">2014-12-17T13:41:14Z</dcterms:created>
  <dcterms:modified xsi:type="dcterms:W3CDTF">2015-01-11T19:36:38Z</dcterms:modified>
</cp:coreProperties>
</file>