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8" r:id="rId2"/>
    <p:sldId id="341" r:id="rId3"/>
    <p:sldId id="269" r:id="rId4"/>
    <p:sldId id="320" r:id="rId5"/>
    <p:sldId id="321" r:id="rId6"/>
    <p:sldId id="322" r:id="rId7"/>
    <p:sldId id="313" r:id="rId8"/>
    <p:sldId id="342" r:id="rId9"/>
    <p:sldId id="344" r:id="rId10"/>
    <p:sldId id="345" r:id="rId11"/>
    <p:sldId id="343" r:id="rId12"/>
    <p:sldId id="323" r:id="rId13"/>
    <p:sldId id="340" r:id="rId14"/>
    <p:sldId id="324" r:id="rId15"/>
    <p:sldId id="325" r:id="rId16"/>
    <p:sldId id="346" r:id="rId17"/>
    <p:sldId id="356" r:id="rId18"/>
    <p:sldId id="347" r:id="rId19"/>
    <p:sldId id="348" r:id="rId20"/>
    <p:sldId id="326" r:id="rId21"/>
    <p:sldId id="327" r:id="rId22"/>
    <p:sldId id="328" r:id="rId23"/>
    <p:sldId id="331" r:id="rId24"/>
    <p:sldId id="329" r:id="rId25"/>
    <p:sldId id="330" r:id="rId26"/>
    <p:sldId id="332" r:id="rId27"/>
    <p:sldId id="333" r:id="rId28"/>
    <p:sldId id="334" r:id="rId29"/>
    <p:sldId id="335" r:id="rId30"/>
    <p:sldId id="349" r:id="rId31"/>
    <p:sldId id="336" r:id="rId32"/>
    <p:sldId id="337" r:id="rId33"/>
    <p:sldId id="350" r:id="rId34"/>
    <p:sldId id="338" r:id="rId35"/>
    <p:sldId id="351"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2-1-2018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1</a:t>
            </a:fld>
            <a:endParaRPr lang="nl-NL"/>
          </a:p>
        </p:txBody>
      </p:sp>
    </p:spTree>
    <p:extLst>
      <p:ext uri="{BB962C8B-B14F-4D97-AF65-F5344CB8AC3E}">
        <p14:creationId xmlns:p14="http://schemas.microsoft.com/office/powerpoint/2010/main" val="104122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3960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75091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2-1-2018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2-1-2018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2-1-2018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2-1-2018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47459" y="379299"/>
            <a:ext cx="12192000" cy="1015663"/>
          </a:xfrm>
          <a:prstGeom prst="rect">
            <a:avLst/>
          </a:prstGeom>
          <a:noFill/>
        </p:spPr>
        <p:txBody>
          <a:bodyPr wrap="square" rtlCol="0">
            <a:spAutoFit/>
          </a:bodyPr>
          <a:lstStyle/>
          <a:p>
            <a:pPr algn="ctr"/>
            <a:r>
              <a:rPr lang="nl-NL" sz="6000" b="1" dirty="0">
                <a:solidFill>
                  <a:srgbClr val="002060"/>
                </a:solidFill>
                <a:latin typeface="Verdana" pitchFamily="34" charset="0"/>
                <a:ea typeface="Verdana" pitchFamily="34" charset="0"/>
                <a:cs typeface="Verdana" pitchFamily="34" charset="0"/>
              </a:rPr>
              <a:t>de brief aan </a:t>
            </a:r>
            <a:r>
              <a:rPr lang="nl-NL" sz="6000" b="1" dirty="0" smtClean="0">
                <a:solidFill>
                  <a:srgbClr val="002060"/>
                </a:solidFill>
                <a:latin typeface="Verdana" pitchFamily="34" charset="0"/>
                <a:ea typeface="Verdana" pitchFamily="34" charset="0"/>
                <a:cs typeface="Verdana" pitchFamily="34" charset="0"/>
              </a:rPr>
              <a:t>de Romeinen</a:t>
            </a:r>
            <a:endParaRPr lang="nl-NL" sz="6000" b="1" dirty="0">
              <a:solidFill>
                <a:srgbClr val="002060"/>
              </a:solidFill>
              <a:latin typeface="Verdana" pitchFamily="34" charset="0"/>
              <a:ea typeface="Verdana" pitchFamily="34" charset="0"/>
              <a:cs typeface="Verdana" pitchFamily="34" charset="0"/>
            </a:endParaRPr>
          </a:p>
        </p:txBody>
      </p:sp>
      <p:sp>
        <p:nvSpPr>
          <p:cNvPr id="6" name="Tekstvak 5"/>
          <p:cNvSpPr txBox="1"/>
          <p:nvPr/>
        </p:nvSpPr>
        <p:spPr>
          <a:xfrm>
            <a:off x="145604" y="6019263"/>
            <a:ext cx="3275856" cy="707886"/>
          </a:xfrm>
          <a:prstGeom prst="rect">
            <a:avLst/>
          </a:prstGeom>
          <a:noFill/>
        </p:spPr>
        <p:txBody>
          <a:bodyPr wrap="square" rtlCol="0">
            <a:spAutoFit/>
          </a:bodyPr>
          <a:lstStyle/>
          <a:p>
            <a:r>
              <a:rPr lang="nl-NL" sz="2000" dirty="0">
                <a:latin typeface="Verdana" pitchFamily="34" charset="0"/>
                <a:ea typeface="Verdana" pitchFamily="34" charset="0"/>
                <a:cs typeface="Verdana" pitchFamily="34" charset="0"/>
              </a:rPr>
              <a:t>2</a:t>
            </a:r>
            <a:r>
              <a:rPr lang="nl-NL" sz="2000" dirty="0" smtClean="0">
                <a:latin typeface="Verdana" pitchFamily="34" charset="0"/>
                <a:ea typeface="Verdana" pitchFamily="34" charset="0"/>
                <a:cs typeface="Verdana" pitchFamily="34" charset="0"/>
              </a:rPr>
              <a:t> januari 2018</a:t>
            </a:r>
            <a:endParaRPr lang="nl-NL" sz="2000" dirty="0">
              <a:latin typeface="Verdana" pitchFamily="34" charset="0"/>
              <a:ea typeface="Verdana" pitchFamily="34" charset="0"/>
              <a:cs typeface="Verdana" pitchFamily="34" charset="0"/>
            </a:endParaRPr>
          </a:p>
          <a:p>
            <a:r>
              <a:rPr lang="nl-NL" sz="2000" dirty="0">
                <a:latin typeface="Verdana" pitchFamily="34" charset="0"/>
                <a:ea typeface="Verdana" pitchFamily="34" charset="0"/>
                <a:cs typeface="Verdana" pitchFamily="34" charset="0"/>
              </a:rPr>
              <a:t>Hendrik Ido Ambacht</a:t>
            </a:r>
          </a:p>
        </p:txBody>
      </p:sp>
      <p:pic>
        <p:nvPicPr>
          <p:cNvPr id="8" name="Afbeelding 7"/>
          <p:cNvPicPr>
            <a:picLocks noChangeAspect="1"/>
          </p:cNvPicPr>
          <p:nvPr/>
        </p:nvPicPr>
        <p:blipFill>
          <a:blip r:embed="rId3"/>
          <a:stretch>
            <a:fillRect/>
          </a:stretch>
        </p:blipFill>
        <p:spPr>
          <a:xfrm>
            <a:off x="2725290" y="1776845"/>
            <a:ext cx="6904000" cy="4096801"/>
          </a:xfrm>
          <a:prstGeom prst="rect">
            <a:avLst/>
          </a:prstGeom>
        </p:spPr>
      </p:pic>
      <p:sp>
        <p:nvSpPr>
          <p:cNvPr id="9" name="Tekstvak 8"/>
          <p:cNvSpPr txBox="1"/>
          <p:nvPr/>
        </p:nvSpPr>
        <p:spPr>
          <a:xfrm>
            <a:off x="6744072" y="5279042"/>
            <a:ext cx="3203848" cy="707886"/>
          </a:xfrm>
          <a:prstGeom prst="rect">
            <a:avLst/>
          </a:prstGeom>
          <a:noFill/>
        </p:spPr>
        <p:txBody>
          <a:bodyPr wrap="square" rtlCol="0">
            <a:spAutoFit/>
          </a:bodyPr>
          <a:lstStyle/>
          <a:p>
            <a:pPr algn="ctr"/>
            <a:r>
              <a:rPr lang="nl-NL" sz="4000" b="1" dirty="0">
                <a:solidFill>
                  <a:schemeClr val="accent5">
                    <a:lumMod val="40000"/>
                    <a:lumOff val="60000"/>
                  </a:schemeClr>
                </a:solidFill>
                <a:latin typeface="Verdana" pitchFamily="34" charset="0"/>
                <a:ea typeface="Verdana" pitchFamily="34" charset="0"/>
                <a:cs typeface="Verdana" pitchFamily="34" charset="0"/>
              </a:rPr>
              <a:t>studie </a:t>
            </a:r>
            <a:r>
              <a:rPr lang="nl-NL" sz="4000" b="1" dirty="0" smtClean="0">
                <a:solidFill>
                  <a:schemeClr val="accent5">
                    <a:lumMod val="40000"/>
                    <a:lumOff val="60000"/>
                  </a:schemeClr>
                </a:solidFill>
                <a:latin typeface="Verdana" pitchFamily="34" charset="0"/>
                <a:ea typeface="Verdana" pitchFamily="34" charset="0"/>
                <a:cs typeface="Verdana" pitchFamily="34" charset="0"/>
              </a:rPr>
              <a:t>7</a:t>
            </a:r>
            <a:endParaRPr lang="nl-NL" sz="4000" b="1" dirty="0">
              <a:solidFill>
                <a:schemeClr val="accent5">
                  <a:lumMod val="40000"/>
                  <a:lumOff val="6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72743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2437" y="425516"/>
            <a:ext cx="11131862" cy="6370975"/>
          </a:xfrm>
          <a:prstGeom prst="rect">
            <a:avLst/>
          </a:prstGeom>
        </p:spPr>
        <p:txBody>
          <a:bodyPr wrap="square">
            <a:spAutoFit/>
          </a:bodyPr>
          <a:lstStyle/>
          <a:p>
            <a:r>
              <a:rPr lang="nl-NL" sz="3400" b="1" dirty="0" smtClean="0">
                <a:latin typeface="Verdana" panose="020B0604030504040204" pitchFamily="34" charset="0"/>
                <a:ea typeface="Verdana" panose="020B0604030504040204" pitchFamily="34" charset="0"/>
                <a:cs typeface="Verdana" panose="020B0604030504040204" pitchFamily="34" charset="0"/>
              </a:rPr>
              <a:t>Jakobus 2</a:t>
            </a:r>
            <a:endParaRPr lang="nl-NL" sz="3400" dirty="0" smtClean="0">
              <a:latin typeface="Verdana" panose="020B0604030504040204" pitchFamily="34" charset="0"/>
              <a:ea typeface="Verdana" panose="020B0604030504040204" pitchFamily="34" charset="0"/>
              <a:cs typeface="Verdana" panose="020B0604030504040204" pitchFamily="34" charset="0"/>
            </a:endParaRPr>
          </a:p>
          <a:p>
            <a:r>
              <a:rPr lang="nl-NL" sz="3400" dirty="0" smtClean="0">
                <a:latin typeface="Verdana" panose="020B0604030504040204" pitchFamily="34" charset="0"/>
                <a:ea typeface="Verdana" panose="020B0604030504040204" pitchFamily="34" charset="0"/>
                <a:cs typeface="Verdana" panose="020B0604030504040204" pitchFamily="34" charset="0"/>
              </a:rPr>
              <a:t>3 en </a:t>
            </a:r>
            <a:r>
              <a:rPr lang="nl-NL" sz="3400" dirty="0">
                <a:latin typeface="Verdana" panose="020B0604030504040204" pitchFamily="34" charset="0"/>
                <a:ea typeface="Verdana" panose="020B0604030504040204" pitchFamily="34" charset="0"/>
                <a:cs typeface="Verdana" panose="020B0604030504040204" pitchFamily="34" charset="0"/>
              </a:rPr>
              <a:t>dat jullie zouden opkijken tegen degene, die de schitterende kleding draagt, en dat jullie zeggen: Jij, zit hier op ideale wijze, en dat jullie tegen de arme man zeggen: Jij, sta daar, of: Zit hier, onder mijn voetbank</a:t>
            </a:r>
            <a:r>
              <a:rPr lang="nl-NL" sz="3400" dirty="0" smtClean="0">
                <a:latin typeface="Verdana" panose="020B0604030504040204" pitchFamily="34" charset="0"/>
                <a:ea typeface="Verdana" panose="020B0604030504040204" pitchFamily="34" charset="0"/>
                <a:cs typeface="Verdana" panose="020B0604030504040204" pitchFamily="34" charset="0"/>
              </a:rPr>
              <a:t>,</a:t>
            </a:r>
          </a:p>
          <a:p>
            <a:endParaRPr lang="nl-NL" sz="3400" dirty="0">
              <a:latin typeface="Verdana" panose="020B0604030504040204" pitchFamily="34" charset="0"/>
              <a:ea typeface="Verdana" panose="020B0604030504040204" pitchFamily="34" charset="0"/>
              <a:cs typeface="Verdana" panose="020B0604030504040204" pitchFamily="34" charset="0"/>
            </a:endParaRPr>
          </a:p>
          <a:p>
            <a:r>
              <a:rPr lang="nl-NL" sz="3400" dirty="0" smtClean="0">
                <a:latin typeface="Verdana" panose="020B0604030504040204" pitchFamily="34" charset="0"/>
                <a:ea typeface="Verdana" panose="020B0604030504040204" pitchFamily="34" charset="0"/>
                <a:cs typeface="Verdana" panose="020B0604030504040204" pitchFamily="34" charset="0"/>
              </a:rPr>
              <a:t>4 maken </a:t>
            </a:r>
            <a:r>
              <a:rPr lang="nl-NL" sz="3400" dirty="0">
                <a:latin typeface="Verdana" panose="020B0604030504040204" pitchFamily="34" charset="0"/>
                <a:ea typeface="Verdana" panose="020B0604030504040204" pitchFamily="34" charset="0"/>
                <a:cs typeface="Verdana" panose="020B0604030504040204" pitchFamily="34" charset="0"/>
              </a:rPr>
              <a:t>jullie dan geen onderscheid onder elkaar, en worden jullie dan geen rechters met boosaardige redeneringen?</a:t>
            </a:r>
          </a:p>
          <a:p>
            <a:endParaRPr lang="nl-NL" sz="3400" dirty="0">
              <a:latin typeface="Verdana" panose="020B0604030504040204" pitchFamily="34" charset="0"/>
              <a:ea typeface="Verdana" panose="020B0604030504040204" pitchFamily="34" charset="0"/>
              <a:cs typeface="Verdana" panose="020B0604030504040204" pitchFamily="34" charset="0"/>
            </a:endParaRPr>
          </a:p>
          <a:p>
            <a:endParaRPr lang="nl-NL" sz="3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0135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2308324"/>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12 Want allen, die zonder wet zondigden, zullen ook zonder wet verloren gaan; en allen, die onder de wet zondigden, zullen door de wet geoordeeld worden.</a:t>
            </a:r>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94798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1754326"/>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13 Want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niet de toehoorders van de wet zijn rechtvaardig bij God, maar de daders van de wet zullen gerechtvaardigd worden</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859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2437" y="383953"/>
            <a:ext cx="11131862" cy="5078313"/>
          </a:xfrm>
          <a:prstGeom prst="rect">
            <a:avLst/>
          </a:prstGeom>
        </p:spPr>
        <p:txBody>
          <a:bodyPr wrap="square">
            <a:spAutoFit/>
          </a:bodyPr>
          <a:lstStyle/>
          <a:p>
            <a:pPr algn="ctr"/>
            <a:r>
              <a:rPr lang="nl-NL" sz="3600" b="1" dirty="0" smtClean="0">
                <a:latin typeface="Verdana" panose="020B0604030504040204" pitchFamily="34" charset="0"/>
                <a:ea typeface="Verdana" panose="020B0604030504040204" pitchFamily="34" charset="0"/>
                <a:cs typeface="Verdana" panose="020B0604030504040204" pitchFamily="34" charset="0"/>
              </a:rPr>
              <a:t>Romeinen </a:t>
            </a:r>
            <a:r>
              <a:rPr lang="nl-NL" sz="3600" b="1" dirty="0">
                <a:latin typeface="Verdana" panose="020B0604030504040204" pitchFamily="34" charset="0"/>
                <a:ea typeface="Verdana" panose="020B0604030504040204" pitchFamily="34" charset="0"/>
                <a:cs typeface="Verdana" panose="020B0604030504040204" pitchFamily="34" charset="0"/>
              </a:rPr>
              <a:t>8</a:t>
            </a:r>
            <a:endParaRPr lang="nl-NL" sz="36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7 Want </a:t>
            </a:r>
            <a:r>
              <a:rPr lang="nl-NL" sz="3600" dirty="0">
                <a:latin typeface="Verdana" panose="020B0604030504040204" pitchFamily="34" charset="0"/>
                <a:ea typeface="Verdana" panose="020B0604030504040204" pitchFamily="34" charset="0"/>
                <a:cs typeface="Verdana" panose="020B0604030504040204" pitchFamily="34" charset="0"/>
              </a:rPr>
              <a:t>de gezindheid van het vlees is vijandschap tegen God, want het onderschikt zich niet aan de wet van God, trouwens, het kan dat ook niet.</a:t>
            </a:r>
          </a:p>
          <a:p>
            <a:pPr algn="ctr"/>
            <a:endParaRPr lang="nl-NL" sz="36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nl-NL" sz="3600" dirty="0">
              <a:latin typeface="Verdana" panose="020B0604030504040204" pitchFamily="34" charset="0"/>
              <a:ea typeface="Verdana" panose="020B0604030504040204" pitchFamily="34" charset="0"/>
              <a:cs typeface="Verdana" panose="020B0604030504040204" pitchFamily="34" charset="0"/>
            </a:endParaRPr>
          </a:p>
          <a:p>
            <a:pPr algn="ctr"/>
            <a:endParaRPr lang="nl-NL" sz="3600" dirty="0">
              <a:latin typeface="Verdana" panose="020B0604030504040204" pitchFamily="34" charset="0"/>
              <a:ea typeface="Verdana" panose="020B0604030504040204" pitchFamily="34" charset="0"/>
              <a:cs typeface="Verdana" panose="020B0604030504040204" pitchFamily="34" charset="0"/>
            </a:endParaRPr>
          </a:p>
          <a:p>
            <a:pPr algn="ctr"/>
            <a:endParaRPr lang="nl-NL"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476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2308324"/>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14 Want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wanneer de natiën, die de wet niet hebben, van nature doen wat de wet eist, dan zijn dezen, die de wet niet hebben, zichzelf tot wet;</a:t>
            </a:r>
          </a:p>
        </p:txBody>
      </p:sp>
    </p:spTree>
    <p:extLst>
      <p:ext uri="{BB962C8B-B14F-4D97-AF65-F5344CB8AC3E}">
        <p14:creationId xmlns:p14="http://schemas.microsoft.com/office/powerpoint/2010/main" val="1431567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2308324"/>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15 zij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betonen dat het werk van de wet in hun harten geschreven is, terwijl hun geweten </a:t>
            </a:r>
            <a:r>
              <a:rPr lang="nl-NL" sz="3600" dirty="0" err="1">
                <a:solidFill>
                  <a:srgbClr val="002060"/>
                </a:solidFill>
                <a:latin typeface="Verdana" panose="020B0604030504040204" pitchFamily="34" charset="0"/>
                <a:ea typeface="Verdana" panose="020B0604030504040204" pitchFamily="34" charset="0"/>
                <a:cs typeface="Verdana" panose="020B0604030504040204" pitchFamily="34" charset="0"/>
              </a:rPr>
              <a:t>meegetuigt</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 en hun overwegingen elkaar onderling beschuldigen of ook verdedigen</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45600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456688"/>
            <a:ext cx="12192000" cy="5078313"/>
          </a:xfrm>
          <a:prstGeom prst="rect">
            <a:avLst/>
          </a:prstGeom>
        </p:spPr>
        <p:txBody>
          <a:bodyPr wrap="square">
            <a:spAutoFit/>
          </a:bodyPr>
          <a:lstStyle/>
          <a:p>
            <a:pPr algn="ctr"/>
            <a:r>
              <a:rPr lang="nl-NL" sz="3600" b="1" dirty="0" smtClean="0">
                <a:latin typeface="Verdana" panose="020B0604030504040204" pitchFamily="34" charset="0"/>
                <a:ea typeface="Verdana" panose="020B0604030504040204" pitchFamily="34" charset="0"/>
                <a:cs typeface="Verdana" panose="020B0604030504040204" pitchFamily="34" charset="0"/>
              </a:rPr>
              <a:t>Handelingen 5</a:t>
            </a:r>
            <a:endParaRPr lang="nl-NL" sz="36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1 En </a:t>
            </a:r>
            <a:r>
              <a:rPr lang="nl-NL" sz="3600" dirty="0">
                <a:latin typeface="Verdana" panose="020B0604030504040204" pitchFamily="34" charset="0"/>
                <a:ea typeface="Verdana" panose="020B0604030504040204" pitchFamily="34" charset="0"/>
                <a:cs typeface="Verdana" panose="020B0604030504040204" pitchFamily="34" charset="0"/>
              </a:rPr>
              <a:t>een zeker man, met de naam Ananias, verkoopt, samen met zijn vrouw </a:t>
            </a:r>
            <a:r>
              <a:rPr lang="nl-NL" sz="3600" dirty="0" err="1">
                <a:latin typeface="Verdana" panose="020B0604030504040204" pitchFamily="34" charset="0"/>
                <a:ea typeface="Verdana" panose="020B0604030504040204" pitchFamily="34" charset="0"/>
                <a:cs typeface="Verdana" panose="020B0604030504040204" pitchFamily="34" charset="0"/>
              </a:rPr>
              <a:t>Saffira</a:t>
            </a:r>
            <a:r>
              <a:rPr lang="nl-NL" sz="3600" dirty="0">
                <a:latin typeface="Verdana" panose="020B0604030504040204" pitchFamily="34" charset="0"/>
                <a:ea typeface="Verdana" panose="020B0604030504040204" pitchFamily="34" charset="0"/>
                <a:cs typeface="Verdana" panose="020B0604030504040204" pitchFamily="34" charset="0"/>
              </a:rPr>
              <a:t>, een verworvenheid</a:t>
            </a:r>
            <a:r>
              <a:rPr lang="nl-NL" sz="3600" dirty="0" smtClean="0">
                <a:latin typeface="Verdana" panose="020B0604030504040204" pitchFamily="34" charset="0"/>
                <a:ea typeface="Verdana" panose="020B0604030504040204" pitchFamily="34" charset="0"/>
                <a:cs typeface="Verdana" panose="020B0604030504040204" pitchFamily="34" charset="0"/>
              </a:rPr>
              <a:t>, </a:t>
            </a: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2 en </a:t>
            </a:r>
            <a:r>
              <a:rPr lang="nl-NL" sz="3600" dirty="0">
                <a:latin typeface="Verdana" panose="020B0604030504040204" pitchFamily="34" charset="0"/>
                <a:ea typeface="Verdana" panose="020B0604030504040204" pitchFamily="34" charset="0"/>
                <a:cs typeface="Verdana" panose="020B0604030504040204" pitchFamily="34" charset="0"/>
              </a:rPr>
              <a:t>hij ontvreemdt van de prijs, </a:t>
            </a:r>
            <a:endParaRPr lang="nl-NL" sz="36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3600" u="sng" dirty="0" smtClean="0">
                <a:latin typeface="Verdana" panose="020B0604030504040204" pitchFamily="34" charset="0"/>
                <a:ea typeface="Verdana" panose="020B0604030504040204" pitchFamily="34" charset="0"/>
                <a:cs typeface="Verdana" panose="020B0604030504040204" pitchFamily="34" charset="0"/>
              </a:rPr>
              <a:t>met </a:t>
            </a:r>
            <a:r>
              <a:rPr lang="nl-NL" sz="3600" u="sng" dirty="0">
                <a:latin typeface="Verdana" panose="020B0604030504040204" pitchFamily="34" charset="0"/>
                <a:ea typeface="Verdana" panose="020B0604030504040204" pitchFamily="34" charset="0"/>
                <a:cs typeface="Verdana" panose="020B0604030504040204" pitchFamily="34" charset="0"/>
              </a:rPr>
              <a:t>medeweten</a:t>
            </a:r>
            <a:r>
              <a:rPr lang="nl-NL" sz="3600" dirty="0">
                <a:latin typeface="Verdana" panose="020B0604030504040204" pitchFamily="34" charset="0"/>
                <a:ea typeface="Verdana" panose="020B0604030504040204" pitchFamily="34" charset="0"/>
                <a:cs typeface="Verdana" panose="020B0604030504040204" pitchFamily="34" charset="0"/>
              </a:rPr>
              <a:t> van zijn </a:t>
            </a:r>
            <a:r>
              <a:rPr lang="nl-NL" sz="3600" dirty="0" smtClean="0">
                <a:latin typeface="Verdana" panose="020B0604030504040204" pitchFamily="34" charset="0"/>
                <a:ea typeface="Verdana" panose="020B0604030504040204" pitchFamily="34" charset="0"/>
                <a:cs typeface="Verdana" panose="020B0604030504040204" pitchFamily="34" charset="0"/>
              </a:rPr>
              <a:t>vrouw (…) </a:t>
            </a:r>
          </a:p>
          <a:p>
            <a:pPr algn="ctr"/>
            <a:endParaRPr lang="nl-NL" sz="3600" dirty="0">
              <a:latin typeface="Verdana" panose="020B0604030504040204" pitchFamily="34" charset="0"/>
              <a:ea typeface="Verdana" panose="020B0604030504040204" pitchFamily="34" charset="0"/>
              <a:cs typeface="Verdana" panose="020B0604030504040204" pitchFamily="34" charset="0"/>
            </a:endParaRPr>
          </a:p>
          <a:p>
            <a:pPr algn="ctr"/>
            <a:endParaRPr lang="nl-NL" sz="3600" dirty="0">
              <a:latin typeface="Verdana" panose="020B0604030504040204" pitchFamily="34" charset="0"/>
              <a:ea typeface="Verdana" panose="020B0604030504040204" pitchFamily="34" charset="0"/>
              <a:cs typeface="Verdana" panose="020B0604030504040204" pitchFamily="34" charset="0"/>
            </a:endParaRPr>
          </a:p>
          <a:p>
            <a:pPr algn="ctr"/>
            <a:endParaRPr lang="nl-NL"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8459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9382" y="456688"/>
            <a:ext cx="11835244" cy="3970318"/>
          </a:xfrm>
          <a:prstGeom prst="rect">
            <a:avLst/>
          </a:prstGeom>
        </p:spPr>
        <p:txBody>
          <a:bodyPr wrap="square">
            <a:spAutoFit/>
          </a:bodyPr>
          <a:lstStyle/>
          <a:p>
            <a:pPr algn="ctr"/>
            <a:r>
              <a:rPr lang="nl-NL" sz="3600" b="1" dirty="0" smtClean="0">
                <a:latin typeface="Verdana" panose="020B0604030504040204" pitchFamily="34" charset="0"/>
                <a:ea typeface="Verdana" panose="020B0604030504040204" pitchFamily="34" charset="0"/>
                <a:cs typeface="Verdana" panose="020B0604030504040204" pitchFamily="34" charset="0"/>
              </a:rPr>
              <a:t>Spreuken 20</a:t>
            </a:r>
            <a:endParaRPr lang="nl-NL" sz="36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3600" dirty="0">
                <a:latin typeface="Verdana" panose="020B0604030504040204" pitchFamily="34" charset="0"/>
                <a:ea typeface="Verdana" panose="020B0604030504040204" pitchFamily="34" charset="0"/>
                <a:cs typeface="Verdana" panose="020B0604030504040204" pitchFamily="34" charset="0"/>
              </a:rPr>
              <a:t> 27 	De geest van een mens is een lamp van de HEERE,</a:t>
            </a:r>
          </a:p>
          <a:p>
            <a:pPr algn="ctr"/>
            <a:r>
              <a:rPr lang="nl-NL" sz="3600" dirty="0">
                <a:latin typeface="Verdana" panose="020B0604030504040204" pitchFamily="34" charset="0"/>
                <a:ea typeface="Verdana" panose="020B0604030504040204" pitchFamily="34" charset="0"/>
                <a:cs typeface="Verdana" panose="020B0604030504040204" pitchFamily="34" charset="0"/>
              </a:rPr>
              <a:t>   	   	die alle schuilhoeken van zijn </a:t>
            </a:r>
            <a:r>
              <a:rPr lang="nl-NL" sz="3600" dirty="0" smtClean="0">
                <a:latin typeface="Verdana" panose="020B0604030504040204" pitchFamily="34" charset="0"/>
                <a:ea typeface="Verdana" panose="020B0604030504040204" pitchFamily="34" charset="0"/>
                <a:cs typeface="Verdana" panose="020B0604030504040204" pitchFamily="34" charset="0"/>
              </a:rPr>
              <a:t>binnenste doorzoekt</a:t>
            </a:r>
            <a:r>
              <a:rPr lang="nl-NL" sz="3600" dirty="0">
                <a:latin typeface="Verdana" panose="020B0604030504040204" pitchFamily="34" charset="0"/>
                <a:ea typeface="Verdana" panose="020B0604030504040204" pitchFamily="34" charset="0"/>
                <a:cs typeface="Verdana" panose="020B0604030504040204" pitchFamily="34" charset="0"/>
              </a:rPr>
              <a:t>.</a:t>
            </a:r>
          </a:p>
          <a:p>
            <a:pPr algn="ctr"/>
            <a:endParaRPr lang="nl-NL" sz="3600" dirty="0">
              <a:latin typeface="Verdana" panose="020B0604030504040204" pitchFamily="34" charset="0"/>
              <a:ea typeface="Verdana" panose="020B0604030504040204" pitchFamily="34" charset="0"/>
              <a:cs typeface="Verdana" panose="020B0604030504040204" pitchFamily="34" charset="0"/>
            </a:endParaRPr>
          </a:p>
          <a:p>
            <a:pPr algn="ctr"/>
            <a:endParaRPr lang="nl-NL" sz="3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2"/>
          <a:stretch>
            <a:fillRect/>
          </a:stretch>
        </p:blipFill>
        <p:spPr>
          <a:xfrm>
            <a:off x="124691" y="4158127"/>
            <a:ext cx="8676409" cy="2699873"/>
          </a:xfrm>
          <a:prstGeom prst="rect">
            <a:avLst/>
          </a:prstGeom>
        </p:spPr>
      </p:pic>
    </p:spTree>
    <p:extLst>
      <p:ext uri="{BB962C8B-B14F-4D97-AF65-F5344CB8AC3E}">
        <p14:creationId xmlns:p14="http://schemas.microsoft.com/office/powerpoint/2010/main" val="150571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2308324"/>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15 zij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betonen dat het werk van de wet in hun harten geschreven is, terwijl hun geweten </a:t>
            </a:r>
            <a:r>
              <a:rPr lang="nl-NL" sz="3600" dirty="0" err="1">
                <a:solidFill>
                  <a:srgbClr val="002060"/>
                </a:solidFill>
                <a:latin typeface="Verdana" panose="020B0604030504040204" pitchFamily="34" charset="0"/>
                <a:ea typeface="Verdana" panose="020B0604030504040204" pitchFamily="34" charset="0"/>
                <a:cs typeface="Verdana" panose="020B0604030504040204" pitchFamily="34" charset="0"/>
              </a:rPr>
              <a:t>meegetuigt</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 en hun overwegingen elkaar onderling beschuldigen of ook verdedigen</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355988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1754326"/>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16 op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de dag, wanneer God de verborgen dingen van de mensen zal oordelen, volgens mijn goed bericht, door Jezus Christus</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5504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87035" y="260648"/>
            <a:ext cx="12115801" cy="6555641"/>
          </a:xfrm>
          <a:prstGeom prst="rect">
            <a:avLst/>
          </a:prstGeom>
          <a:noFill/>
          <a:ln w="12700">
            <a:noFill/>
          </a:ln>
        </p:spPr>
        <p:txBody>
          <a:bodyPr wrap="square" rtlCol="0">
            <a:spAutoFit/>
          </a:bodyPr>
          <a:lstStyle/>
          <a:p>
            <a:r>
              <a:rPr lang="nl-NL" sz="4000" b="1" u="sng" dirty="0" smtClean="0">
                <a:solidFill>
                  <a:srgbClr val="002060"/>
                </a:solidFill>
                <a:latin typeface="Verdana" pitchFamily="34" charset="0"/>
                <a:ea typeface="Verdana" pitchFamily="34" charset="0"/>
                <a:cs typeface="Verdana" pitchFamily="34" charset="0"/>
              </a:rPr>
              <a:t>Romeinen zover:</a:t>
            </a:r>
            <a:endParaRPr lang="nl-NL" sz="4000" b="1" u="sng" dirty="0">
              <a:solidFill>
                <a:srgbClr val="002060"/>
              </a:solidFill>
              <a:latin typeface="Verdana" pitchFamily="34" charset="0"/>
              <a:ea typeface="Verdana" pitchFamily="34" charset="0"/>
              <a:cs typeface="Verdana" pitchFamily="34" charset="0"/>
            </a:endParaRPr>
          </a:p>
          <a:p>
            <a:pPr marL="457200" indent="-457200">
              <a:buFont typeface="Arial" panose="020B0604020202020204" pitchFamily="34" charset="0"/>
              <a:buChar char="•"/>
            </a:pPr>
            <a:endParaRPr lang="nl-NL" sz="4000" dirty="0">
              <a:solidFill>
                <a:srgbClr val="002060"/>
              </a:solidFill>
              <a:latin typeface="Verdana" pitchFamily="34" charset="0"/>
              <a:ea typeface="Verdana" pitchFamily="34" charset="0"/>
              <a:cs typeface="Verdana" pitchFamily="34" charset="0"/>
            </a:endParaRPr>
          </a:p>
          <a:p>
            <a:pPr marL="742950" indent="-742950">
              <a:buFont typeface="Wingdings" panose="05000000000000000000" pitchFamily="2" charset="2"/>
              <a:buChar char="§"/>
            </a:pPr>
            <a:r>
              <a:rPr lang="nl-NL" sz="3400" dirty="0" smtClean="0">
                <a:solidFill>
                  <a:srgbClr val="002060"/>
                </a:solidFill>
                <a:latin typeface="Verdana" pitchFamily="34" charset="0"/>
                <a:ea typeface="Verdana" pitchFamily="34" charset="0"/>
                <a:cs typeface="Verdana" pitchFamily="34" charset="0"/>
              </a:rPr>
              <a:t>1:1-6 </a:t>
            </a:r>
            <a:r>
              <a:rPr lang="nl-NL" sz="3400" dirty="0" smtClean="0">
                <a:solidFill>
                  <a:srgbClr val="002060"/>
                </a:solidFill>
                <a:latin typeface="Verdana" pitchFamily="34" charset="0"/>
                <a:ea typeface="Verdana" pitchFamily="34" charset="0"/>
                <a:cs typeface="Verdana" pitchFamily="34" charset="0"/>
                <a:sym typeface="Wingdings" panose="05000000000000000000" pitchFamily="2" charset="2"/>
              </a:rPr>
              <a:t> 	</a:t>
            </a:r>
            <a:r>
              <a:rPr lang="nl-NL" sz="3400" dirty="0" smtClean="0">
                <a:solidFill>
                  <a:srgbClr val="002060"/>
                </a:solidFill>
                <a:latin typeface="Verdana" pitchFamily="34" charset="0"/>
                <a:ea typeface="Verdana" pitchFamily="34" charset="0"/>
                <a:cs typeface="Verdana" pitchFamily="34" charset="0"/>
              </a:rPr>
              <a:t>het evangelie – van tevoren belooft</a:t>
            </a:r>
            <a:endParaRPr lang="nl-NL" sz="3400" dirty="0">
              <a:solidFill>
                <a:srgbClr val="002060"/>
              </a:solidFill>
              <a:latin typeface="Verdana" pitchFamily="34" charset="0"/>
              <a:ea typeface="Verdana" pitchFamily="34" charset="0"/>
              <a:cs typeface="Verdana" pitchFamily="34" charset="0"/>
            </a:endParaRPr>
          </a:p>
          <a:p>
            <a:pPr marL="742950" indent="-742950">
              <a:buFont typeface="Wingdings" panose="05000000000000000000" pitchFamily="2" charset="2"/>
              <a:buChar char="§"/>
            </a:pPr>
            <a:r>
              <a:rPr lang="nl-NL" sz="3400" dirty="0" smtClean="0">
                <a:solidFill>
                  <a:srgbClr val="002060"/>
                </a:solidFill>
                <a:latin typeface="Verdana" pitchFamily="34" charset="0"/>
                <a:ea typeface="Verdana" pitchFamily="34" charset="0"/>
                <a:cs typeface="Verdana" pitchFamily="34" charset="0"/>
              </a:rPr>
              <a:t>1:7 </a:t>
            </a:r>
            <a:r>
              <a:rPr lang="nl-NL" sz="3400" dirty="0" smtClean="0">
                <a:solidFill>
                  <a:srgbClr val="002060"/>
                </a:solidFill>
                <a:latin typeface="Verdana" pitchFamily="34" charset="0"/>
                <a:ea typeface="Verdana" pitchFamily="34" charset="0"/>
                <a:cs typeface="Verdana" pitchFamily="34" charset="0"/>
                <a:sym typeface="Wingdings" panose="05000000000000000000" pitchFamily="2" charset="2"/>
              </a:rPr>
              <a:t>	groet</a:t>
            </a:r>
            <a:endParaRPr lang="nl-NL" sz="3400" dirty="0">
              <a:solidFill>
                <a:srgbClr val="002060"/>
              </a:solidFill>
              <a:latin typeface="Verdana" pitchFamily="34" charset="0"/>
              <a:ea typeface="Verdana" pitchFamily="34" charset="0"/>
              <a:cs typeface="Verdana" pitchFamily="34" charset="0"/>
            </a:endParaRPr>
          </a:p>
          <a:p>
            <a:pPr marL="742950" indent="-742950">
              <a:buFont typeface="Wingdings" panose="05000000000000000000" pitchFamily="2" charset="2"/>
              <a:buChar char="§"/>
            </a:pPr>
            <a:r>
              <a:rPr lang="nl-NL" sz="3400" dirty="0" smtClean="0">
                <a:solidFill>
                  <a:srgbClr val="002060"/>
                </a:solidFill>
                <a:latin typeface="Verdana" pitchFamily="34" charset="0"/>
                <a:ea typeface="Verdana" pitchFamily="34" charset="0"/>
                <a:cs typeface="Verdana" pitchFamily="34" charset="0"/>
              </a:rPr>
              <a:t>1:8-15	Paulus’ verlangen Rome te bezoeken</a:t>
            </a:r>
            <a:endParaRPr lang="nl-NL" sz="3400" dirty="0">
              <a:solidFill>
                <a:srgbClr val="002060"/>
              </a:solidFill>
              <a:latin typeface="Verdana" pitchFamily="34" charset="0"/>
              <a:ea typeface="Verdana" pitchFamily="34" charset="0"/>
              <a:cs typeface="Verdana" pitchFamily="34" charset="0"/>
            </a:endParaRPr>
          </a:p>
          <a:p>
            <a:pPr marL="742950" indent="-742950">
              <a:buFont typeface="Wingdings" panose="05000000000000000000" pitchFamily="2" charset="2"/>
              <a:buChar char="§"/>
            </a:pPr>
            <a:r>
              <a:rPr lang="nl-NL" sz="3400" dirty="0" smtClean="0">
                <a:solidFill>
                  <a:srgbClr val="002060"/>
                </a:solidFill>
                <a:latin typeface="Verdana" pitchFamily="34" charset="0"/>
                <a:ea typeface="Verdana" pitchFamily="34" charset="0"/>
                <a:cs typeface="Verdana" pitchFamily="34" charset="0"/>
              </a:rPr>
              <a:t>1:16-17	introductie van de rechtvaardigheid van 				God</a:t>
            </a:r>
          </a:p>
          <a:p>
            <a:pPr marL="457200" indent="-457200">
              <a:buFont typeface="Wingdings" panose="05000000000000000000" pitchFamily="2" charset="2"/>
              <a:buChar char="§"/>
            </a:pPr>
            <a:endParaRPr lang="nl-NL" sz="3400" dirty="0">
              <a:solidFill>
                <a:srgbClr val="002060"/>
              </a:solidFill>
              <a:latin typeface="Verdana" pitchFamily="34" charset="0"/>
              <a:ea typeface="Verdana" pitchFamily="34" charset="0"/>
              <a:cs typeface="Verdana" pitchFamily="34" charset="0"/>
              <a:sym typeface="Wingdings" panose="05000000000000000000" pitchFamily="2" charset="2"/>
            </a:endParaRPr>
          </a:p>
          <a:p>
            <a:pPr marL="742950" indent="-742950">
              <a:buFont typeface="Wingdings" panose="05000000000000000000" pitchFamily="2" charset="2"/>
              <a:buChar char="§"/>
            </a:pPr>
            <a:r>
              <a:rPr lang="nl-NL" sz="3400" dirty="0" smtClean="0">
                <a:solidFill>
                  <a:srgbClr val="002060"/>
                </a:solidFill>
                <a:latin typeface="Verdana" pitchFamily="34" charset="0"/>
                <a:ea typeface="Verdana" pitchFamily="34" charset="0"/>
                <a:cs typeface="Verdana" pitchFamily="34" charset="0"/>
                <a:sym typeface="Wingdings" panose="05000000000000000000" pitchFamily="2" charset="2"/>
              </a:rPr>
              <a:t>1:18-32	de toorn van God: God levert deze 					wereld over aan zichzelf</a:t>
            </a:r>
            <a:endParaRPr lang="nl-NL" sz="3400" dirty="0">
              <a:solidFill>
                <a:srgbClr val="002060"/>
              </a:solidFill>
              <a:latin typeface="Verdana" pitchFamily="34" charset="0"/>
              <a:ea typeface="Verdana" pitchFamily="34" charset="0"/>
              <a:cs typeface="Verdana" pitchFamily="34" charset="0"/>
              <a:sym typeface="Wingdings" panose="05000000000000000000" pitchFamily="2" charset="2"/>
            </a:endParaRPr>
          </a:p>
          <a:p>
            <a:pPr marL="742950" indent="-742950">
              <a:buFont typeface="Wingdings" panose="05000000000000000000" pitchFamily="2" charset="2"/>
              <a:buChar char="§"/>
            </a:pPr>
            <a:r>
              <a:rPr lang="nl-NL" sz="3400" dirty="0" smtClean="0">
                <a:solidFill>
                  <a:srgbClr val="002060"/>
                </a:solidFill>
                <a:latin typeface="Verdana" pitchFamily="34" charset="0"/>
                <a:ea typeface="Verdana" pitchFamily="34" charset="0"/>
                <a:cs typeface="Verdana" pitchFamily="34" charset="0"/>
              </a:rPr>
              <a:t>2:1 vv	het toekomstig oordeel over Jood en 					heiden</a:t>
            </a:r>
            <a:endParaRPr lang="nl-NL" sz="3400" dirty="0">
              <a:solidFill>
                <a:srgbClr val="00206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9451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4524315"/>
          </a:xfrm>
          <a:prstGeom prst="rect">
            <a:avLst/>
          </a:prstGeom>
        </p:spPr>
        <p:txBody>
          <a:bodyPr wrap="square">
            <a:spAutoFit/>
          </a:bodyPr>
          <a:lstStyle/>
          <a:p>
            <a:r>
              <a:rPr lang="nl-NL" sz="36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12 Want allen, die zonder wet zondigden, zullen ook zonder wet verloren gaan; en allen, die onder de wet zondigden, zullen door de wet geoordeeld worden.</a:t>
            </a:r>
          </a:p>
          <a:p>
            <a:r>
              <a:rPr lang="nl-NL" sz="36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t>
            </a:r>
          </a:p>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16 op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de dag, wanneer God de verborgen dingen van de mensen zal oordelen, volgens mijn goed bericht, door Jezus Christus</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92595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2862322"/>
          </a:xfrm>
          <a:prstGeom prst="rect">
            <a:avLst/>
          </a:prstGeom>
        </p:spPr>
        <p:txBody>
          <a:bodyPr wrap="square">
            <a:spAutoFit/>
          </a:bodyPr>
          <a:lstStyle/>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17 Neem waar, jij laat jezelf een Jood noemen, en jij rust op de wet, en jij beroemt je op God</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r>
              <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18 en </a:t>
            </a:r>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jij kent zijn wil, en jij toetst de dingen die van belang zijn, en jij laat je onderrichten vanuit de wet</a:t>
            </a:r>
            <a:r>
              <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6545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2862322"/>
          </a:xfrm>
          <a:prstGeom prst="rect">
            <a:avLst/>
          </a:prstGeom>
        </p:spPr>
        <p:txBody>
          <a:bodyPr wrap="square">
            <a:spAutoFit/>
          </a:bodyPr>
          <a:lstStyle/>
          <a:p>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17 Neem waar, jij laat jezelf een Jood noemen, en jij rust op de wet, en jij beroemt je op God</a:t>
            </a:r>
            <a:r>
              <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18 en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jij kent zijn wil, en jij toetst de dingen die van belang zijn, en jij laat je onderrichten vanuit de wet</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56329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1754326"/>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19 Bovendien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heb jij vertrouwen in jezelf, dat jij een gids bent van blinden, een licht voor hen, die in de duisternis zijn</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15426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2308324"/>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20 een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opvoeder van </a:t>
            </a:r>
            <a:r>
              <a:rPr lang="nl-NL" sz="3600" dirty="0" err="1">
                <a:solidFill>
                  <a:srgbClr val="002060"/>
                </a:solidFill>
                <a:latin typeface="Verdana" panose="020B0604030504040204" pitchFamily="34" charset="0"/>
                <a:ea typeface="Verdana" panose="020B0604030504040204" pitchFamily="34" charset="0"/>
                <a:cs typeface="Verdana" panose="020B0604030504040204" pitchFamily="34" charset="0"/>
              </a:rPr>
              <a:t>onverstandigen</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 en een leraar van </a:t>
            </a:r>
            <a:r>
              <a:rPr lang="nl-NL" sz="3600" dirty="0" err="1">
                <a:solidFill>
                  <a:srgbClr val="002060"/>
                </a:solidFill>
                <a:latin typeface="Verdana" panose="020B0604030504040204" pitchFamily="34" charset="0"/>
                <a:ea typeface="Verdana" panose="020B0604030504040204" pitchFamily="34" charset="0"/>
                <a:cs typeface="Verdana" panose="020B0604030504040204" pitchFamily="34" charset="0"/>
              </a:rPr>
              <a:t>onmondigen</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 omdat jij in de wet de vormgeving van de kennis en van de waarheid hebt</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75716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2308324"/>
          </a:xfrm>
          <a:prstGeom prst="rect">
            <a:avLst/>
          </a:prstGeom>
        </p:spPr>
        <p:txBody>
          <a:bodyPr wrap="square">
            <a:spAutoFit/>
          </a:bodyPr>
          <a:lstStyle/>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21 Jij, dan, die een ander onderwijst, jij onderwijst jezelf niet.</a:t>
            </a:r>
          </a:p>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Jij, die proclameert, dat men niet stelen mag, jij steelt.</a:t>
            </a:r>
          </a:p>
        </p:txBody>
      </p:sp>
    </p:spTree>
    <p:extLst>
      <p:ext uri="{BB962C8B-B14F-4D97-AF65-F5344CB8AC3E}">
        <p14:creationId xmlns:p14="http://schemas.microsoft.com/office/powerpoint/2010/main" val="37920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2308324"/>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22 Jij</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 die zegt dat je geen echtbreuk mag plegen, jij pleegt echtbreuk.</a:t>
            </a:r>
          </a:p>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Jij</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 die gruwt van de afgoden, jij berooft de gewijde plaats</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75524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2862322"/>
          </a:xfrm>
          <a:prstGeom prst="rect">
            <a:avLst/>
          </a:prstGeom>
        </p:spPr>
        <p:txBody>
          <a:bodyPr wrap="square">
            <a:spAutoFit/>
          </a:bodyPr>
          <a:lstStyle/>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23 Jij, die jezelf beroemt op de wet, jij onteert God door de overtreding van de wet.</a:t>
            </a:r>
          </a:p>
          <a:p>
            <a:r>
              <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24 Zoals </a:t>
            </a:r>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het geschreven staat: Want vanwege jullie wordt de naam van God onder de natiën gelasterd</a:t>
            </a:r>
            <a:r>
              <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82799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2862322"/>
          </a:xfrm>
          <a:prstGeom prst="rect">
            <a:avLst/>
          </a:prstGeom>
        </p:spPr>
        <p:txBody>
          <a:bodyPr wrap="square">
            <a:spAutoFit/>
          </a:bodyPr>
          <a:lstStyle/>
          <a:p>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23 Jij, die jezelf beroemt op de wet, jij onteert God door de overtreding van de wet.</a:t>
            </a:r>
          </a:p>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24 Zoals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het geschreven staat: Want vanwege jullie wordt de naam van God onder de natiën gelasterd</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60325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2862322"/>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25 Want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besnijdenis baat, inderdaad, in het geval dat jij de naar de wet handelt, maar in het geval dat jij een overtreder van de wet bent, is jouw besnijdenis voorhuid geworden.</a:t>
            </a:r>
          </a:p>
          <a:p>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77018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2437" y="425516"/>
            <a:ext cx="11131862" cy="6370975"/>
          </a:xfrm>
          <a:prstGeom prst="rect">
            <a:avLst/>
          </a:prstGeom>
        </p:spPr>
        <p:txBody>
          <a:bodyPr wrap="square">
            <a:spAutoFit/>
          </a:bodyPr>
          <a:lstStyle/>
          <a:p>
            <a:r>
              <a:rPr lang="nl-NL" sz="3400" b="1" dirty="0" smtClean="0">
                <a:latin typeface="Verdana" panose="020B0604030504040204" pitchFamily="34" charset="0"/>
                <a:ea typeface="Verdana" panose="020B0604030504040204" pitchFamily="34" charset="0"/>
                <a:cs typeface="Verdana" panose="020B0604030504040204" pitchFamily="34" charset="0"/>
              </a:rPr>
              <a:t>Romeinen </a:t>
            </a:r>
            <a:r>
              <a:rPr lang="nl-NL" sz="3400" b="1" dirty="0">
                <a:latin typeface="Verdana" panose="020B0604030504040204" pitchFamily="34" charset="0"/>
                <a:ea typeface="Verdana" panose="020B0604030504040204" pitchFamily="34" charset="0"/>
                <a:cs typeface="Verdana" panose="020B0604030504040204" pitchFamily="34" charset="0"/>
              </a:rPr>
              <a:t>2</a:t>
            </a:r>
            <a:endParaRPr lang="nl-NL" sz="3400" dirty="0" smtClean="0">
              <a:latin typeface="Verdana" panose="020B0604030504040204" pitchFamily="34" charset="0"/>
              <a:ea typeface="Verdana" panose="020B0604030504040204" pitchFamily="34" charset="0"/>
              <a:cs typeface="Verdana" panose="020B0604030504040204" pitchFamily="34" charset="0"/>
            </a:endParaRPr>
          </a:p>
          <a:p>
            <a:r>
              <a:rPr lang="nl-NL" sz="3400" dirty="0" smtClean="0">
                <a:latin typeface="Verdana" panose="020B0604030504040204" pitchFamily="34" charset="0"/>
                <a:ea typeface="Verdana" panose="020B0604030504040204" pitchFamily="34" charset="0"/>
                <a:cs typeface="Verdana" panose="020B0604030504040204" pitchFamily="34" charset="0"/>
              </a:rPr>
              <a:t>1 </a:t>
            </a:r>
            <a:r>
              <a:rPr lang="nl-NL" sz="3400" dirty="0">
                <a:latin typeface="Verdana" panose="020B0604030504040204" pitchFamily="34" charset="0"/>
                <a:ea typeface="Verdana" panose="020B0604030504040204" pitchFamily="34" charset="0"/>
                <a:cs typeface="Verdana" panose="020B0604030504040204" pitchFamily="34" charset="0"/>
              </a:rPr>
              <a:t>Daarom ben jij, o, mens, niet te verdedigen, wanneer jij oordeelt.</a:t>
            </a:r>
          </a:p>
          <a:p>
            <a:r>
              <a:rPr lang="nl-NL" sz="3400" dirty="0">
                <a:latin typeface="Verdana" panose="020B0604030504040204" pitchFamily="34" charset="0"/>
                <a:ea typeface="Verdana" panose="020B0604030504040204" pitchFamily="34" charset="0"/>
                <a:cs typeface="Verdana" panose="020B0604030504040204" pitchFamily="34" charset="0"/>
              </a:rPr>
              <a:t>Want waarin jij een ander oordeelt, veroordeel jij jezelf, want jij, die oordeelt, verricht dezelfde dingen</a:t>
            </a:r>
            <a:r>
              <a:rPr lang="nl-NL" sz="3400" dirty="0" smtClean="0">
                <a:latin typeface="Verdana" panose="020B0604030504040204" pitchFamily="34" charset="0"/>
                <a:ea typeface="Verdana" panose="020B0604030504040204" pitchFamily="34" charset="0"/>
                <a:cs typeface="Verdana" panose="020B0604030504040204" pitchFamily="34" charset="0"/>
              </a:rPr>
              <a:t>.</a:t>
            </a:r>
          </a:p>
          <a:p>
            <a:r>
              <a:rPr lang="nl-NL" sz="3400" dirty="0" smtClean="0">
                <a:latin typeface="Verdana" panose="020B0604030504040204" pitchFamily="34" charset="0"/>
                <a:ea typeface="Verdana" panose="020B0604030504040204" pitchFamily="34" charset="0"/>
                <a:cs typeface="Verdana" panose="020B0604030504040204" pitchFamily="34" charset="0"/>
              </a:rPr>
              <a:t>2 </a:t>
            </a:r>
            <a:r>
              <a:rPr lang="nl-NL" sz="3400" dirty="0">
                <a:latin typeface="Verdana" panose="020B0604030504040204" pitchFamily="34" charset="0"/>
                <a:ea typeface="Verdana" panose="020B0604030504040204" pitchFamily="34" charset="0"/>
                <a:cs typeface="Verdana" panose="020B0604030504040204" pitchFamily="34" charset="0"/>
              </a:rPr>
              <a:t>En wij weten, dat het oordeel van God naar waarheid is over hen, die zulke dingen verrichten</a:t>
            </a:r>
            <a:r>
              <a:rPr lang="nl-NL" sz="3400" dirty="0" smtClean="0">
                <a:latin typeface="Verdana" panose="020B0604030504040204" pitchFamily="34" charset="0"/>
                <a:ea typeface="Verdana" panose="020B0604030504040204" pitchFamily="34" charset="0"/>
                <a:cs typeface="Verdana" panose="020B0604030504040204" pitchFamily="34" charset="0"/>
              </a:rPr>
              <a:t>.</a:t>
            </a:r>
          </a:p>
          <a:p>
            <a:r>
              <a:rPr lang="nl-NL" sz="3400" dirty="0" smtClean="0">
                <a:latin typeface="Verdana" panose="020B0604030504040204" pitchFamily="34" charset="0"/>
                <a:ea typeface="Verdana" panose="020B0604030504040204" pitchFamily="34" charset="0"/>
                <a:cs typeface="Verdana" panose="020B0604030504040204" pitchFamily="34" charset="0"/>
              </a:rPr>
              <a:t>3 </a:t>
            </a:r>
            <a:r>
              <a:rPr lang="nl-NL" sz="3400" dirty="0">
                <a:latin typeface="Verdana" panose="020B0604030504040204" pitchFamily="34" charset="0"/>
                <a:ea typeface="Verdana" panose="020B0604030504040204" pitchFamily="34" charset="0"/>
                <a:cs typeface="Verdana" panose="020B0604030504040204" pitchFamily="34" charset="0"/>
              </a:rPr>
              <a:t>En jij rekent dit, o, mens, die oordeelt over hen, die zulke dingen verrichten, en ze zelf doet, dat jij aan het oordeel van God zal ontsnappen?</a:t>
            </a:r>
          </a:p>
          <a:p>
            <a:endParaRPr lang="nl-NL" sz="3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4397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88373" y="539820"/>
            <a:ext cx="11294918" cy="3416320"/>
          </a:xfrm>
          <a:prstGeom prst="rect">
            <a:avLst/>
          </a:prstGeom>
        </p:spPr>
        <p:txBody>
          <a:bodyPr wrap="square">
            <a:spAutoFit/>
          </a:bodyPr>
          <a:lstStyle/>
          <a:p>
            <a:pPr algn="ctr"/>
            <a:r>
              <a:rPr lang="nl-NL" sz="3600" b="1" dirty="0" smtClean="0">
                <a:latin typeface="Verdana" panose="020B0604030504040204" pitchFamily="34" charset="0"/>
                <a:ea typeface="Verdana" panose="020B0604030504040204" pitchFamily="34" charset="0"/>
                <a:cs typeface="Verdana" panose="020B0604030504040204" pitchFamily="34" charset="0"/>
              </a:rPr>
              <a:t>Galaten 5</a:t>
            </a:r>
            <a:endParaRPr lang="nl-NL" sz="36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3 En </a:t>
            </a:r>
            <a:r>
              <a:rPr lang="nl-NL" sz="3600" dirty="0">
                <a:latin typeface="Verdana" panose="020B0604030504040204" pitchFamily="34" charset="0"/>
                <a:ea typeface="Verdana" panose="020B0604030504040204" pitchFamily="34" charset="0"/>
                <a:cs typeface="Verdana" panose="020B0604030504040204" pitchFamily="34" charset="0"/>
              </a:rPr>
              <a:t>ik betuig weer aan ieder mens, die zich laat besnijden, dat hij een schuldenaar is de gehele wet te doen.</a:t>
            </a:r>
          </a:p>
          <a:p>
            <a:pPr algn="ctr"/>
            <a:endParaRPr lang="nl-NL" sz="3600" dirty="0">
              <a:latin typeface="Verdana" panose="020B0604030504040204" pitchFamily="34" charset="0"/>
              <a:ea typeface="Verdana" panose="020B0604030504040204" pitchFamily="34" charset="0"/>
              <a:cs typeface="Verdana" panose="020B0604030504040204" pitchFamily="34" charset="0"/>
            </a:endParaRPr>
          </a:p>
          <a:p>
            <a:pPr algn="ctr"/>
            <a:endParaRPr lang="nl-NL"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354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2308324"/>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26 In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het geval, dan, dat de voorhuid de rechtvaardige eisen van de wet onderhoudt, zal zijn voorhuid niet tot besnijdenis gerekend worden</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501100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2308324"/>
          </a:xfrm>
          <a:prstGeom prst="rect">
            <a:avLst/>
          </a:prstGeom>
        </p:spPr>
        <p:txBody>
          <a:bodyPr wrap="square">
            <a:spAutoFit/>
          </a:bodyPr>
          <a:lstStyle/>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27 En de van nature voorhuid, die de wet tot een einde brengt, zal jou oordelen, die, in het bezit van letter en besnijdenis, een overtreder van de wet bent</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28511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88373" y="539820"/>
            <a:ext cx="11294918" cy="3970318"/>
          </a:xfrm>
          <a:prstGeom prst="rect">
            <a:avLst/>
          </a:prstGeom>
        </p:spPr>
        <p:txBody>
          <a:bodyPr wrap="square">
            <a:spAutoFit/>
          </a:bodyPr>
          <a:lstStyle/>
          <a:p>
            <a:pPr algn="ctr"/>
            <a:r>
              <a:rPr lang="nl-NL" sz="3600" b="1" dirty="0" smtClean="0">
                <a:latin typeface="Verdana" panose="020B0604030504040204" pitchFamily="34" charset="0"/>
                <a:ea typeface="Verdana" panose="020B0604030504040204" pitchFamily="34" charset="0"/>
                <a:cs typeface="Verdana" panose="020B0604030504040204" pitchFamily="34" charset="0"/>
              </a:rPr>
              <a:t>Romeinen 2</a:t>
            </a:r>
            <a:endParaRPr lang="nl-NL" sz="36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3600" dirty="0">
                <a:latin typeface="Verdana" panose="020B0604030504040204" pitchFamily="34" charset="0"/>
                <a:ea typeface="Verdana" panose="020B0604030504040204" pitchFamily="34" charset="0"/>
                <a:cs typeface="Verdana" panose="020B0604030504040204" pitchFamily="34" charset="0"/>
              </a:rPr>
              <a:t>12 Want allen, die zonder wet zondigden, </a:t>
            </a:r>
            <a:endParaRPr lang="nl-NL" sz="36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zullen </a:t>
            </a:r>
            <a:r>
              <a:rPr lang="nl-NL" sz="3600" dirty="0">
                <a:latin typeface="Verdana" panose="020B0604030504040204" pitchFamily="34" charset="0"/>
                <a:ea typeface="Verdana" panose="020B0604030504040204" pitchFamily="34" charset="0"/>
                <a:cs typeface="Verdana" panose="020B0604030504040204" pitchFamily="34" charset="0"/>
              </a:rPr>
              <a:t>ook zonder wet verloren gaan; </a:t>
            </a:r>
            <a:endParaRPr lang="nl-NL" sz="36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en </a:t>
            </a:r>
            <a:r>
              <a:rPr lang="nl-NL" sz="3600" dirty="0">
                <a:latin typeface="Verdana" panose="020B0604030504040204" pitchFamily="34" charset="0"/>
                <a:ea typeface="Verdana" panose="020B0604030504040204" pitchFamily="34" charset="0"/>
                <a:cs typeface="Verdana" panose="020B0604030504040204" pitchFamily="34" charset="0"/>
              </a:rPr>
              <a:t>allen, die onder de wet zondigden, </a:t>
            </a:r>
            <a:endParaRPr lang="nl-NL" sz="36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zullen </a:t>
            </a:r>
            <a:r>
              <a:rPr lang="nl-NL" sz="3600" dirty="0">
                <a:latin typeface="Verdana" panose="020B0604030504040204" pitchFamily="34" charset="0"/>
                <a:ea typeface="Verdana" panose="020B0604030504040204" pitchFamily="34" charset="0"/>
                <a:cs typeface="Verdana" panose="020B0604030504040204" pitchFamily="34" charset="0"/>
              </a:rPr>
              <a:t>door de wet geoordeeld worden.</a:t>
            </a:r>
          </a:p>
          <a:p>
            <a:pPr algn="ctr"/>
            <a:endParaRPr lang="nl-NL" sz="3600" dirty="0">
              <a:latin typeface="Verdana" panose="020B0604030504040204" pitchFamily="34" charset="0"/>
              <a:ea typeface="Verdana" panose="020B0604030504040204" pitchFamily="34" charset="0"/>
              <a:cs typeface="Verdana" panose="020B0604030504040204" pitchFamily="34" charset="0"/>
            </a:endParaRPr>
          </a:p>
          <a:p>
            <a:pPr algn="ctr"/>
            <a:endParaRPr lang="nl-NL"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4051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5078313"/>
          </a:xfrm>
          <a:prstGeom prst="rect">
            <a:avLst/>
          </a:prstGeom>
        </p:spPr>
        <p:txBody>
          <a:bodyPr wrap="square">
            <a:spAutoFit/>
          </a:bodyPr>
          <a:lstStyle/>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28 Want niet hij is een Jood, die het in het openbaar is, en niet dát is besnijdenis, wat openbaar is, in het vlees, </a:t>
            </a:r>
            <a:endPar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29 maar hij is een Jood, die het in het verborgene is, en de besnijdenis is die van het hart, in de geest, niet in de letter.</a:t>
            </a:r>
          </a:p>
          <a:p>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Dan komt zijn lof niet van mensen, maar van God.</a:t>
            </a:r>
          </a:p>
          <a:p>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34504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5078313"/>
          </a:xfrm>
          <a:prstGeom prst="rect">
            <a:avLst/>
          </a:prstGeom>
        </p:spPr>
        <p:txBody>
          <a:bodyPr wrap="square">
            <a:spAutoFit/>
          </a:bodyPr>
          <a:lstStyle/>
          <a:p>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28 Want niet hij is een Jood, die het in het openbaar is, en niet dát is besnijdenis, wat openbaar is, in het vlees, </a:t>
            </a:r>
            <a:endPar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29 maar hij is een Jood, die het in het verborgene is, en de besnijdenis is die van het hart, in de geest, niet in de letter.</a:t>
            </a:r>
          </a:p>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Dan komt zijn lof niet van mensen, maar van God.</a:t>
            </a:r>
          </a:p>
          <a:p>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9585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2437" y="425516"/>
            <a:ext cx="11131862" cy="5847755"/>
          </a:xfrm>
          <a:prstGeom prst="rect">
            <a:avLst/>
          </a:prstGeom>
        </p:spPr>
        <p:txBody>
          <a:bodyPr wrap="square">
            <a:spAutoFit/>
          </a:bodyPr>
          <a:lstStyle/>
          <a:p>
            <a:r>
              <a:rPr lang="nl-NL" sz="3400" b="1" dirty="0" smtClean="0">
                <a:latin typeface="Verdana" panose="020B0604030504040204" pitchFamily="34" charset="0"/>
                <a:ea typeface="Verdana" panose="020B0604030504040204" pitchFamily="34" charset="0"/>
                <a:cs typeface="Verdana" panose="020B0604030504040204" pitchFamily="34" charset="0"/>
              </a:rPr>
              <a:t>Romeinen </a:t>
            </a:r>
            <a:r>
              <a:rPr lang="nl-NL" sz="3400" b="1" dirty="0">
                <a:latin typeface="Verdana" panose="020B0604030504040204" pitchFamily="34" charset="0"/>
                <a:ea typeface="Verdana" panose="020B0604030504040204" pitchFamily="34" charset="0"/>
                <a:cs typeface="Verdana" panose="020B0604030504040204" pitchFamily="34" charset="0"/>
              </a:rPr>
              <a:t>2</a:t>
            </a:r>
            <a:endParaRPr lang="nl-NL" sz="3400" dirty="0" smtClean="0">
              <a:latin typeface="Verdana" panose="020B0604030504040204" pitchFamily="34" charset="0"/>
              <a:ea typeface="Verdana" panose="020B0604030504040204" pitchFamily="34" charset="0"/>
              <a:cs typeface="Verdana" panose="020B0604030504040204" pitchFamily="34" charset="0"/>
            </a:endParaRPr>
          </a:p>
          <a:p>
            <a:r>
              <a:rPr lang="nl-NL" sz="3400" dirty="0">
                <a:latin typeface="Verdana" panose="020B0604030504040204" pitchFamily="34" charset="0"/>
                <a:ea typeface="Verdana" panose="020B0604030504040204" pitchFamily="34" charset="0"/>
                <a:cs typeface="Verdana" panose="020B0604030504040204" pitchFamily="34" charset="0"/>
              </a:rPr>
              <a:t>4 Of veracht jij de rijkdom van zijn vriendelijkheid, verdraagzaamheid en geduld, en ben jij onwetend, dat de vriendelijkheid van God jou tot bezinning leidt</a:t>
            </a:r>
            <a:r>
              <a:rPr lang="nl-NL" sz="3400" dirty="0" smtClean="0">
                <a:latin typeface="Verdana" panose="020B0604030504040204" pitchFamily="34" charset="0"/>
                <a:ea typeface="Verdana" panose="020B0604030504040204" pitchFamily="34" charset="0"/>
                <a:cs typeface="Verdana" panose="020B0604030504040204" pitchFamily="34" charset="0"/>
              </a:rPr>
              <a:t>?</a:t>
            </a:r>
          </a:p>
          <a:p>
            <a:r>
              <a:rPr lang="nl-NL" sz="3400" dirty="0">
                <a:latin typeface="Verdana" panose="020B0604030504040204" pitchFamily="34" charset="0"/>
                <a:ea typeface="Verdana" panose="020B0604030504040204" pitchFamily="34" charset="0"/>
                <a:cs typeface="Verdana" panose="020B0604030504040204" pitchFamily="34" charset="0"/>
              </a:rPr>
              <a:t>5 Maar naar jouw hardheid en onbezonnen hart spaar jij voor jezelf boosheid op tegen de dag van de boosheid en van de onthulling van het rechtvaardig oordeel van God,</a:t>
            </a:r>
          </a:p>
          <a:p>
            <a:endParaRPr lang="nl-NL" sz="3400" dirty="0">
              <a:latin typeface="Verdana" panose="020B0604030504040204" pitchFamily="34" charset="0"/>
              <a:ea typeface="Verdana" panose="020B0604030504040204" pitchFamily="34" charset="0"/>
              <a:cs typeface="Verdana" panose="020B0604030504040204" pitchFamily="34" charset="0"/>
            </a:endParaRPr>
          </a:p>
          <a:p>
            <a:endParaRPr lang="nl-NL" sz="3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8880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2437" y="425516"/>
            <a:ext cx="11131862" cy="5847755"/>
          </a:xfrm>
          <a:prstGeom prst="rect">
            <a:avLst/>
          </a:prstGeom>
        </p:spPr>
        <p:txBody>
          <a:bodyPr wrap="square">
            <a:spAutoFit/>
          </a:bodyPr>
          <a:lstStyle/>
          <a:p>
            <a:r>
              <a:rPr lang="nl-NL" sz="3400" b="1" dirty="0" smtClean="0">
                <a:latin typeface="Verdana" panose="020B0604030504040204" pitchFamily="34" charset="0"/>
                <a:ea typeface="Verdana" panose="020B0604030504040204" pitchFamily="34" charset="0"/>
                <a:cs typeface="Verdana" panose="020B0604030504040204" pitchFamily="34" charset="0"/>
              </a:rPr>
              <a:t>Romeinen </a:t>
            </a:r>
            <a:r>
              <a:rPr lang="nl-NL" sz="3400" b="1" dirty="0">
                <a:latin typeface="Verdana" panose="020B0604030504040204" pitchFamily="34" charset="0"/>
                <a:ea typeface="Verdana" panose="020B0604030504040204" pitchFamily="34" charset="0"/>
                <a:cs typeface="Verdana" panose="020B0604030504040204" pitchFamily="34" charset="0"/>
              </a:rPr>
              <a:t>2</a:t>
            </a:r>
            <a:endParaRPr lang="nl-NL" sz="3400" dirty="0" smtClean="0">
              <a:latin typeface="Verdana" panose="020B0604030504040204" pitchFamily="34" charset="0"/>
              <a:ea typeface="Verdana" panose="020B0604030504040204" pitchFamily="34" charset="0"/>
              <a:cs typeface="Verdana" panose="020B0604030504040204" pitchFamily="34" charset="0"/>
            </a:endParaRPr>
          </a:p>
          <a:p>
            <a:r>
              <a:rPr lang="nl-NL" sz="3400" dirty="0">
                <a:latin typeface="Verdana" panose="020B0604030504040204" pitchFamily="34" charset="0"/>
                <a:ea typeface="Verdana" panose="020B0604030504040204" pitchFamily="34" charset="0"/>
                <a:cs typeface="Verdana" panose="020B0604030504040204" pitchFamily="34" charset="0"/>
              </a:rPr>
              <a:t>6 die aan een ieder betalen zal naar zijn werken:</a:t>
            </a:r>
          </a:p>
          <a:p>
            <a:r>
              <a:rPr lang="nl-NL" sz="3400" dirty="0">
                <a:latin typeface="Verdana" panose="020B0604030504040204" pitchFamily="34" charset="0"/>
                <a:ea typeface="Verdana" panose="020B0604030504040204" pitchFamily="34" charset="0"/>
                <a:cs typeface="Verdana" panose="020B0604030504040204" pitchFamily="34" charset="0"/>
              </a:rPr>
              <a:t>7 aan hen, die, in het verduren van goede werken, heerlijkheid, eer en onvergankelijkheid zoeken: het </a:t>
            </a:r>
            <a:r>
              <a:rPr lang="nl-NL" sz="3400" dirty="0" err="1">
                <a:latin typeface="Verdana" panose="020B0604030504040204" pitchFamily="34" charset="0"/>
                <a:ea typeface="Verdana" panose="020B0604030504040204" pitchFamily="34" charset="0"/>
                <a:cs typeface="Verdana" panose="020B0604030504040204" pitchFamily="34" charset="0"/>
              </a:rPr>
              <a:t>aeonische</a:t>
            </a:r>
            <a:r>
              <a:rPr lang="nl-NL" sz="3400" dirty="0">
                <a:latin typeface="Verdana" panose="020B0604030504040204" pitchFamily="34" charset="0"/>
                <a:ea typeface="Verdana" panose="020B0604030504040204" pitchFamily="34" charset="0"/>
                <a:cs typeface="Verdana" panose="020B0604030504040204" pitchFamily="34" charset="0"/>
              </a:rPr>
              <a:t> leven</a:t>
            </a:r>
            <a:r>
              <a:rPr lang="nl-NL" sz="3400" dirty="0" smtClean="0">
                <a:latin typeface="Verdana" panose="020B0604030504040204" pitchFamily="34" charset="0"/>
                <a:ea typeface="Verdana" panose="020B0604030504040204" pitchFamily="34" charset="0"/>
                <a:cs typeface="Verdana" panose="020B0604030504040204" pitchFamily="34" charset="0"/>
              </a:rPr>
              <a:t>.</a:t>
            </a:r>
          </a:p>
          <a:p>
            <a:r>
              <a:rPr lang="nl-NL" sz="3400" dirty="0">
                <a:latin typeface="Verdana" panose="020B0604030504040204" pitchFamily="34" charset="0"/>
                <a:ea typeface="Verdana" panose="020B0604030504040204" pitchFamily="34" charset="0"/>
                <a:cs typeface="Verdana" panose="020B0604030504040204" pitchFamily="34" charset="0"/>
              </a:rPr>
              <a:t>8 Maar aan hen, die uit eigenbelang ongezeglijk zijn aan de waarheid en overtuigd worden tot de onrechtvaardigheid: boosheid en woede.</a:t>
            </a:r>
          </a:p>
          <a:p>
            <a:endParaRPr lang="nl-NL" sz="3400" dirty="0">
              <a:latin typeface="Verdana" panose="020B0604030504040204" pitchFamily="34" charset="0"/>
              <a:ea typeface="Verdana" panose="020B0604030504040204" pitchFamily="34" charset="0"/>
              <a:cs typeface="Verdana" panose="020B0604030504040204" pitchFamily="34" charset="0"/>
            </a:endParaRPr>
          </a:p>
          <a:p>
            <a:endParaRPr lang="nl-NL" sz="3400" dirty="0">
              <a:latin typeface="Verdana" panose="020B0604030504040204" pitchFamily="34" charset="0"/>
              <a:ea typeface="Verdana" panose="020B0604030504040204" pitchFamily="34" charset="0"/>
              <a:cs typeface="Verdana" panose="020B0604030504040204" pitchFamily="34" charset="0"/>
            </a:endParaRPr>
          </a:p>
          <a:p>
            <a:endParaRPr lang="nl-NL" sz="3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2913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2437" y="425516"/>
            <a:ext cx="11131862" cy="6894195"/>
          </a:xfrm>
          <a:prstGeom prst="rect">
            <a:avLst/>
          </a:prstGeom>
        </p:spPr>
        <p:txBody>
          <a:bodyPr wrap="square">
            <a:spAutoFit/>
          </a:bodyPr>
          <a:lstStyle/>
          <a:p>
            <a:r>
              <a:rPr lang="nl-NL" sz="3400" b="1" dirty="0" smtClean="0">
                <a:latin typeface="Verdana" panose="020B0604030504040204" pitchFamily="34" charset="0"/>
                <a:ea typeface="Verdana" panose="020B0604030504040204" pitchFamily="34" charset="0"/>
                <a:cs typeface="Verdana" panose="020B0604030504040204" pitchFamily="34" charset="0"/>
              </a:rPr>
              <a:t>Romeinen </a:t>
            </a:r>
            <a:r>
              <a:rPr lang="nl-NL" sz="3400" b="1" dirty="0">
                <a:latin typeface="Verdana" panose="020B0604030504040204" pitchFamily="34" charset="0"/>
                <a:ea typeface="Verdana" panose="020B0604030504040204" pitchFamily="34" charset="0"/>
                <a:cs typeface="Verdana" panose="020B0604030504040204" pitchFamily="34" charset="0"/>
              </a:rPr>
              <a:t>2</a:t>
            </a:r>
            <a:endParaRPr lang="nl-NL" sz="3400" dirty="0" smtClean="0">
              <a:latin typeface="Verdana" panose="020B0604030504040204" pitchFamily="34" charset="0"/>
              <a:ea typeface="Verdana" panose="020B0604030504040204" pitchFamily="34" charset="0"/>
              <a:cs typeface="Verdana" panose="020B0604030504040204" pitchFamily="34" charset="0"/>
            </a:endParaRPr>
          </a:p>
          <a:p>
            <a:r>
              <a:rPr lang="nl-NL" sz="3400" dirty="0">
                <a:latin typeface="Verdana" panose="020B0604030504040204" pitchFamily="34" charset="0"/>
                <a:ea typeface="Verdana" panose="020B0604030504040204" pitchFamily="34" charset="0"/>
                <a:cs typeface="Verdana" panose="020B0604030504040204" pitchFamily="34" charset="0"/>
              </a:rPr>
              <a:t>9 Verdrukking en benauwdheid zal komen op iedere ziel van een mens, die het kwaad bewerkt, eerst op de Jood en ook op de Griek</a:t>
            </a:r>
            <a:r>
              <a:rPr lang="nl-NL" sz="3400" dirty="0" smtClean="0">
                <a:latin typeface="Verdana" panose="020B0604030504040204" pitchFamily="34" charset="0"/>
                <a:ea typeface="Verdana" panose="020B0604030504040204" pitchFamily="34" charset="0"/>
                <a:cs typeface="Verdana" panose="020B0604030504040204" pitchFamily="34" charset="0"/>
              </a:rPr>
              <a:t>.</a:t>
            </a:r>
          </a:p>
          <a:p>
            <a:r>
              <a:rPr lang="nl-NL" sz="3400" dirty="0" smtClean="0">
                <a:latin typeface="Verdana" panose="020B0604030504040204" pitchFamily="34" charset="0"/>
                <a:ea typeface="Verdana" panose="020B0604030504040204" pitchFamily="34" charset="0"/>
                <a:cs typeface="Verdana" panose="020B0604030504040204" pitchFamily="34" charset="0"/>
              </a:rPr>
              <a:t>10 </a:t>
            </a:r>
            <a:r>
              <a:rPr lang="nl-NL" sz="3400" dirty="0">
                <a:latin typeface="Verdana" panose="020B0604030504040204" pitchFamily="34" charset="0"/>
                <a:ea typeface="Verdana" panose="020B0604030504040204" pitchFamily="34" charset="0"/>
                <a:cs typeface="Verdana" panose="020B0604030504040204" pitchFamily="34" charset="0"/>
              </a:rPr>
              <a:t>Maar heerlijkheid, eer en vrede voor ieder, die het goede werkt, eerst voor de Jood en ook voor de Griek</a:t>
            </a:r>
            <a:r>
              <a:rPr lang="nl-NL" sz="3400" dirty="0" smtClean="0">
                <a:latin typeface="Verdana" panose="020B0604030504040204" pitchFamily="34" charset="0"/>
                <a:ea typeface="Verdana" panose="020B0604030504040204" pitchFamily="34" charset="0"/>
                <a:cs typeface="Verdana" panose="020B0604030504040204" pitchFamily="34" charset="0"/>
              </a:rPr>
              <a:t>.</a:t>
            </a:r>
          </a:p>
          <a:p>
            <a:r>
              <a:rPr lang="nl-NL" sz="3400" dirty="0">
                <a:latin typeface="Verdana" panose="020B0604030504040204" pitchFamily="34" charset="0"/>
                <a:ea typeface="Verdana" panose="020B0604030504040204" pitchFamily="34" charset="0"/>
                <a:cs typeface="Verdana" panose="020B0604030504040204" pitchFamily="34" charset="0"/>
              </a:rPr>
              <a:t>11 Want er is geen aanzien des persoons bij God.</a:t>
            </a:r>
          </a:p>
          <a:p>
            <a:endParaRPr lang="nl-NL" sz="3400" dirty="0">
              <a:latin typeface="Verdana" panose="020B0604030504040204" pitchFamily="34" charset="0"/>
              <a:ea typeface="Verdana" panose="020B0604030504040204" pitchFamily="34" charset="0"/>
              <a:cs typeface="Verdana" panose="020B0604030504040204" pitchFamily="34" charset="0"/>
            </a:endParaRPr>
          </a:p>
          <a:p>
            <a:endParaRPr lang="nl-NL" sz="3400" dirty="0" smtClean="0">
              <a:latin typeface="Verdana" panose="020B0604030504040204" pitchFamily="34" charset="0"/>
              <a:ea typeface="Verdana" panose="020B0604030504040204" pitchFamily="34" charset="0"/>
              <a:cs typeface="Verdana" panose="020B0604030504040204" pitchFamily="34" charset="0"/>
            </a:endParaRPr>
          </a:p>
          <a:p>
            <a:endParaRPr lang="nl-NL" sz="3400" dirty="0">
              <a:latin typeface="Verdana" panose="020B0604030504040204" pitchFamily="34" charset="0"/>
              <a:ea typeface="Verdana" panose="020B0604030504040204" pitchFamily="34" charset="0"/>
              <a:cs typeface="Verdana" panose="020B0604030504040204" pitchFamily="34" charset="0"/>
            </a:endParaRPr>
          </a:p>
          <a:p>
            <a:endParaRPr lang="nl-NL" sz="3400" dirty="0">
              <a:latin typeface="Verdana" panose="020B0604030504040204" pitchFamily="34" charset="0"/>
              <a:ea typeface="Verdana" panose="020B0604030504040204" pitchFamily="34" charset="0"/>
              <a:cs typeface="Verdana" panose="020B0604030504040204" pitchFamily="34" charset="0"/>
            </a:endParaRPr>
          </a:p>
          <a:p>
            <a:endParaRPr lang="nl-NL" sz="3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9475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545097" cy="2308324"/>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12 Want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allen, </a:t>
            </a:r>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die zonder wet zondigden, zullen ook zonder wet verloren gaan; en allen, die onder de wet zondigden, zullen door de wet geoordeeld worden</a:t>
            </a:r>
            <a:r>
              <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248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3518" y="425516"/>
            <a:ext cx="11897591" cy="4278094"/>
          </a:xfrm>
          <a:prstGeom prst="rect">
            <a:avLst/>
          </a:prstGeom>
        </p:spPr>
        <p:txBody>
          <a:bodyPr wrap="square">
            <a:spAutoFit/>
          </a:bodyPr>
          <a:lstStyle/>
          <a:p>
            <a:pPr algn="ctr"/>
            <a:r>
              <a:rPr lang="nl-NL" sz="3400" b="1" dirty="0" smtClean="0">
                <a:latin typeface="Verdana" panose="020B0604030504040204" pitchFamily="34" charset="0"/>
                <a:ea typeface="Verdana" panose="020B0604030504040204" pitchFamily="34" charset="0"/>
                <a:cs typeface="Verdana" panose="020B0604030504040204" pitchFamily="34" charset="0"/>
              </a:rPr>
              <a:t>Leviticus 19</a:t>
            </a:r>
            <a:endParaRPr lang="nl-NL" sz="34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3400" dirty="0">
                <a:latin typeface="Verdana" panose="020B0604030504040204" pitchFamily="34" charset="0"/>
                <a:ea typeface="Verdana" panose="020B0604030504040204" pitchFamily="34" charset="0"/>
                <a:cs typeface="Verdana" panose="020B0604030504040204" pitchFamily="34" charset="0"/>
              </a:rPr>
              <a:t>15 Gij zult geen onrecht doen in het gericht; </a:t>
            </a:r>
            <a:endParaRPr lang="nl-NL" sz="34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3400" dirty="0" smtClean="0">
                <a:latin typeface="Verdana" panose="020B0604030504040204" pitchFamily="34" charset="0"/>
                <a:ea typeface="Verdana" panose="020B0604030504040204" pitchFamily="34" charset="0"/>
                <a:cs typeface="Verdana" panose="020B0604030504040204" pitchFamily="34" charset="0"/>
              </a:rPr>
              <a:t>gij </a:t>
            </a:r>
            <a:r>
              <a:rPr lang="nl-NL" sz="3400" dirty="0">
                <a:latin typeface="Verdana" panose="020B0604030504040204" pitchFamily="34" charset="0"/>
                <a:ea typeface="Verdana" panose="020B0604030504040204" pitchFamily="34" charset="0"/>
                <a:cs typeface="Verdana" panose="020B0604030504040204" pitchFamily="34" charset="0"/>
              </a:rPr>
              <a:t>zult het aangezicht des </a:t>
            </a:r>
            <a:r>
              <a:rPr lang="nl-NL" sz="3400" dirty="0" err="1">
                <a:latin typeface="Verdana" panose="020B0604030504040204" pitchFamily="34" charset="0"/>
                <a:ea typeface="Verdana" panose="020B0604030504040204" pitchFamily="34" charset="0"/>
                <a:cs typeface="Verdana" panose="020B0604030504040204" pitchFamily="34" charset="0"/>
              </a:rPr>
              <a:t>geringen</a:t>
            </a:r>
            <a:r>
              <a:rPr lang="nl-NL" sz="3400" dirty="0">
                <a:latin typeface="Verdana" panose="020B0604030504040204" pitchFamily="34" charset="0"/>
                <a:ea typeface="Verdana" panose="020B0604030504040204" pitchFamily="34" charset="0"/>
                <a:cs typeface="Verdana" panose="020B0604030504040204" pitchFamily="34" charset="0"/>
              </a:rPr>
              <a:t> niet aannemen, </a:t>
            </a:r>
            <a:endParaRPr lang="nl-NL" sz="34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3400" dirty="0" smtClean="0">
                <a:latin typeface="Verdana" panose="020B0604030504040204" pitchFamily="34" charset="0"/>
                <a:ea typeface="Verdana" panose="020B0604030504040204" pitchFamily="34" charset="0"/>
                <a:cs typeface="Verdana" panose="020B0604030504040204" pitchFamily="34" charset="0"/>
              </a:rPr>
              <a:t>noch </a:t>
            </a:r>
            <a:r>
              <a:rPr lang="nl-NL" sz="3400" dirty="0">
                <a:latin typeface="Verdana" panose="020B0604030504040204" pitchFamily="34" charset="0"/>
                <a:ea typeface="Verdana" panose="020B0604030504040204" pitchFamily="34" charset="0"/>
                <a:cs typeface="Verdana" panose="020B0604030504040204" pitchFamily="34" charset="0"/>
              </a:rPr>
              <a:t>het aangezicht des groten voortrekken; </a:t>
            </a:r>
            <a:endParaRPr lang="nl-NL" sz="34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3400" dirty="0" smtClean="0">
                <a:latin typeface="Verdana" panose="020B0604030504040204" pitchFamily="34" charset="0"/>
                <a:ea typeface="Verdana" panose="020B0604030504040204" pitchFamily="34" charset="0"/>
                <a:cs typeface="Verdana" panose="020B0604030504040204" pitchFamily="34" charset="0"/>
              </a:rPr>
              <a:t>in </a:t>
            </a:r>
            <a:r>
              <a:rPr lang="nl-NL" sz="3400" dirty="0">
                <a:latin typeface="Verdana" panose="020B0604030504040204" pitchFamily="34" charset="0"/>
                <a:ea typeface="Verdana" panose="020B0604030504040204" pitchFamily="34" charset="0"/>
                <a:cs typeface="Verdana" panose="020B0604030504040204" pitchFamily="34" charset="0"/>
              </a:rPr>
              <a:t>gerechtigheid zult gij uw naaste richten.</a:t>
            </a:r>
            <a:endParaRPr lang="nl-NL" sz="34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nl-NL" sz="3400" dirty="0">
              <a:latin typeface="Verdana" panose="020B0604030504040204" pitchFamily="34" charset="0"/>
              <a:ea typeface="Verdana" panose="020B0604030504040204" pitchFamily="34" charset="0"/>
              <a:cs typeface="Verdana" panose="020B0604030504040204" pitchFamily="34" charset="0"/>
            </a:endParaRPr>
          </a:p>
          <a:p>
            <a:pPr algn="ctr"/>
            <a:endParaRPr lang="nl-NL" sz="3400" dirty="0">
              <a:latin typeface="Verdana" panose="020B0604030504040204" pitchFamily="34" charset="0"/>
              <a:ea typeface="Verdana" panose="020B0604030504040204" pitchFamily="34" charset="0"/>
              <a:cs typeface="Verdana" panose="020B0604030504040204" pitchFamily="34" charset="0"/>
            </a:endParaRPr>
          </a:p>
          <a:p>
            <a:pPr algn="ctr"/>
            <a:endParaRPr lang="nl-NL" sz="3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680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2437" y="425516"/>
            <a:ext cx="11131862" cy="6370975"/>
          </a:xfrm>
          <a:prstGeom prst="rect">
            <a:avLst/>
          </a:prstGeom>
        </p:spPr>
        <p:txBody>
          <a:bodyPr wrap="square">
            <a:spAutoFit/>
          </a:bodyPr>
          <a:lstStyle/>
          <a:p>
            <a:r>
              <a:rPr lang="nl-NL" sz="3400" b="1" dirty="0" smtClean="0">
                <a:latin typeface="Verdana" panose="020B0604030504040204" pitchFamily="34" charset="0"/>
                <a:ea typeface="Verdana" panose="020B0604030504040204" pitchFamily="34" charset="0"/>
                <a:cs typeface="Verdana" panose="020B0604030504040204" pitchFamily="34" charset="0"/>
              </a:rPr>
              <a:t>Jakobus 2</a:t>
            </a:r>
            <a:endParaRPr lang="nl-NL" sz="3400" dirty="0" smtClean="0">
              <a:latin typeface="Verdana" panose="020B0604030504040204" pitchFamily="34" charset="0"/>
              <a:ea typeface="Verdana" panose="020B0604030504040204" pitchFamily="34" charset="0"/>
              <a:cs typeface="Verdana" panose="020B0604030504040204" pitchFamily="34" charset="0"/>
            </a:endParaRPr>
          </a:p>
          <a:p>
            <a:r>
              <a:rPr lang="nl-NL" sz="3400" dirty="0" smtClean="0">
                <a:latin typeface="Verdana" panose="020B0604030504040204" pitchFamily="34" charset="0"/>
                <a:ea typeface="Verdana" panose="020B0604030504040204" pitchFamily="34" charset="0"/>
                <a:cs typeface="Verdana" panose="020B0604030504040204" pitchFamily="34" charset="0"/>
              </a:rPr>
              <a:t>1 Mijn </a:t>
            </a:r>
            <a:r>
              <a:rPr lang="nl-NL" sz="3400" dirty="0">
                <a:latin typeface="Verdana" panose="020B0604030504040204" pitchFamily="34" charset="0"/>
                <a:ea typeface="Verdana" panose="020B0604030504040204" pitchFamily="34" charset="0"/>
                <a:cs typeface="Verdana" panose="020B0604030504040204" pitchFamily="34" charset="0"/>
              </a:rPr>
              <a:t>broeders, heb het geloof van onze Heer van de heerlijkheid, Jezus Christus, niet met aanzien des persoons.</a:t>
            </a:r>
          </a:p>
          <a:p>
            <a:endParaRPr lang="nl-NL" sz="3400" dirty="0" smtClean="0">
              <a:latin typeface="Verdana" panose="020B0604030504040204" pitchFamily="34" charset="0"/>
              <a:ea typeface="Verdana" panose="020B0604030504040204" pitchFamily="34" charset="0"/>
              <a:cs typeface="Verdana" panose="020B0604030504040204" pitchFamily="34" charset="0"/>
            </a:endParaRPr>
          </a:p>
          <a:p>
            <a:r>
              <a:rPr lang="nl-NL" sz="3400" dirty="0" smtClean="0">
                <a:latin typeface="Verdana" panose="020B0604030504040204" pitchFamily="34" charset="0"/>
                <a:ea typeface="Verdana" panose="020B0604030504040204" pitchFamily="34" charset="0"/>
                <a:cs typeface="Verdana" panose="020B0604030504040204" pitchFamily="34" charset="0"/>
              </a:rPr>
              <a:t>2 Want </a:t>
            </a:r>
            <a:r>
              <a:rPr lang="nl-NL" sz="3400" dirty="0">
                <a:latin typeface="Verdana" panose="020B0604030504040204" pitchFamily="34" charset="0"/>
                <a:ea typeface="Verdana" panose="020B0604030504040204" pitchFamily="34" charset="0"/>
                <a:cs typeface="Verdana" panose="020B0604030504040204" pitchFamily="34" charset="0"/>
              </a:rPr>
              <a:t>in het geval, dat er in jullie synagoge een man binnenkomt, met een gouden ring aan zijn vinger, en in schitterende kleding, maar dat er ook een arme man in vuile kleding binnenkomt</a:t>
            </a:r>
            <a:r>
              <a:rPr lang="nl-NL" sz="3400" dirty="0" smtClean="0">
                <a:latin typeface="Verdana" panose="020B0604030504040204" pitchFamily="34" charset="0"/>
                <a:ea typeface="Verdana" panose="020B0604030504040204" pitchFamily="34" charset="0"/>
                <a:cs typeface="Verdana" panose="020B0604030504040204" pitchFamily="34" charset="0"/>
              </a:rPr>
              <a:t>,</a:t>
            </a:r>
          </a:p>
          <a:p>
            <a:endParaRPr lang="nl-NL" sz="3400" dirty="0">
              <a:latin typeface="Verdana" panose="020B0604030504040204" pitchFamily="34" charset="0"/>
              <a:ea typeface="Verdana" panose="020B0604030504040204" pitchFamily="34" charset="0"/>
              <a:cs typeface="Verdana" panose="020B0604030504040204" pitchFamily="34" charset="0"/>
            </a:endParaRPr>
          </a:p>
          <a:p>
            <a:endParaRPr lang="nl-NL" sz="3400" dirty="0">
              <a:latin typeface="Verdana" panose="020B0604030504040204" pitchFamily="34" charset="0"/>
              <a:ea typeface="Verdana" panose="020B0604030504040204" pitchFamily="34" charset="0"/>
              <a:cs typeface="Verdana" panose="020B0604030504040204" pitchFamily="34" charset="0"/>
            </a:endParaRPr>
          </a:p>
          <a:p>
            <a:endParaRPr lang="nl-NL" sz="3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9862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1101</TotalTime>
  <Words>1456</Words>
  <Application>Microsoft Office PowerPoint</Application>
  <PresentationFormat>Breedbeeld</PresentationFormat>
  <Paragraphs>122</Paragraphs>
  <Slides>35</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35</vt:i4>
      </vt:variant>
    </vt:vector>
  </HeadingPairs>
  <TitlesOfParts>
    <vt:vector size="41" baseType="lpstr">
      <vt:lpstr>Arial</vt:lpstr>
      <vt:lpstr>Calibri</vt:lpstr>
      <vt:lpstr>Calibri Light</vt:lpstr>
      <vt:lpstr>Verdana</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Oudijn</cp:lastModifiedBy>
  <cp:revision>58</cp:revision>
  <dcterms:created xsi:type="dcterms:W3CDTF">2017-10-24T20:34:00Z</dcterms:created>
  <dcterms:modified xsi:type="dcterms:W3CDTF">2018-01-02T22:03:10Z</dcterms:modified>
</cp:coreProperties>
</file>