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428" r:id="rId3"/>
    <p:sldId id="429" r:id="rId4"/>
    <p:sldId id="430" r:id="rId5"/>
    <p:sldId id="431" r:id="rId6"/>
    <p:sldId id="432" r:id="rId7"/>
    <p:sldId id="434" r:id="rId8"/>
    <p:sldId id="435" r:id="rId9"/>
    <p:sldId id="436" r:id="rId10"/>
    <p:sldId id="437" r:id="rId11"/>
    <p:sldId id="419" r:id="rId12"/>
    <p:sldId id="420" r:id="rId13"/>
    <p:sldId id="421" r:id="rId14"/>
    <p:sldId id="422" r:id="rId15"/>
    <p:sldId id="423" r:id="rId16"/>
    <p:sldId id="424" r:id="rId17"/>
    <p:sldId id="425" r:id="rId18"/>
    <p:sldId id="426" r:id="rId19"/>
    <p:sldId id="427"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9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27-2-2018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t>1</a:t>
            </a:fld>
            <a:endParaRPr lang="nl-NL"/>
          </a:p>
        </p:txBody>
      </p:sp>
    </p:spTree>
    <p:extLst>
      <p:ext uri="{BB962C8B-B14F-4D97-AF65-F5344CB8AC3E}">
        <p14:creationId xmlns:p14="http://schemas.microsoft.com/office/powerpoint/2010/main" val="104122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27-2-2018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27-2-2018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27-2-2018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3960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27-2-2018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75091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27-2-2018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27-2-2018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27-2-2018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27-2-2018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27-2-2018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27-2-2018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27-2-2018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27-2-2018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47459" y="379299"/>
            <a:ext cx="12192000" cy="1015663"/>
          </a:xfrm>
          <a:prstGeom prst="rect">
            <a:avLst/>
          </a:prstGeom>
          <a:noFill/>
        </p:spPr>
        <p:txBody>
          <a:bodyPr wrap="square" rtlCol="0">
            <a:spAutoFit/>
          </a:bodyPr>
          <a:lstStyle/>
          <a:p>
            <a:pPr algn="ctr"/>
            <a:r>
              <a:rPr lang="nl-NL" sz="6000" b="1" dirty="0">
                <a:solidFill>
                  <a:srgbClr val="002060"/>
                </a:solidFill>
                <a:latin typeface="Verdana" pitchFamily="34" charset="0"/>
                <a:ea typeface="Verdana" pitchFamily="34" charset="0"/>
                <a:cs typeface="Verdana" pitchFamily="34" charset="0"/>
              </a:rPr>
              <a:t>de brief aan </a:t>
            </a:r>
            <a:r>
              <a:rPr lang="nl-NL" sz="6000" b="1" dirty="0" smtClean="0">
                <a:solidFill>
                  <a:srgbClr val="002060"/>
                </a:solidFill>
                <a:latin typeface="Verdana" pitchFamily="34" charset="0"/>
                <a:ea typeface="Verdana" pitchFamily="34" charset="0"/>
                <a:cs typeface="Verdana" pitchFamily="34" charset="0"/>
              </a:rPr>
              <a:t>de Romeinen</a:t>
            </a:r>
            <a:endParaRPr lang="nl-NL" sz="6000" b="1" dirty="0">
              <a:solidFill>
                <a:srgbClr val="002060"/>
              </a:solidFill>
              <a:latin typeface="Verdana" pitchFamily="34" charset="0"/>
              <a:ea typeface="Verdana" pitchFamily="34" charset="0"/>
              <a:cs typeface="Verdana" pitchFamily="34" charset="0"/>
            </a:endParaRPr>
          </a:p>
        </p:txBody>
      </p:sp>
      <p:sp>
        <p:nvSpPr>
          <p:cNvPr id="6" name="Tekstvak 5"/>
          <p:cNvSpPr txBox="1"/>
          <p:nvPr/>
        </p:nvSpPr>
        <p:spPr>
          <a:xfrm>
            <a:off x="145604" y="6019263"/>
            <a:ext cx="3275856" cy="707886"/>
          </a:xfrm>
          <a:prstGeom prst="rect">
            <a:avLst/>
          </a:prstGeom>
          <a:noFill/>
        </p:spPr>
        <p:txBody>
          <a:bodyPr wrap="square" rtlCol="0">
            <a:spAutoFit/>
          </a:bodyPr>
          <a:lstStyle/>
          <a:p>
            <a:r>
              <a:rPr lang="nl-NL" sz="2000" dirty="0" smtClean="0">
                <a:latin typeface="Verdana" pitchFamily="34" charset="0"/>
                <a:ea typeface="Verdana" pitchFamily="34" charset="0"/>
                <a:cs typeface="Verdana" pitchFamily="34" charset="0"/>
              </a:rPr>
              <a:t>27 februari 2018</a:t>
            </a:r>
            <a:endParaRPr lang="nl-NL" sz="2000" dirty="0">
              <a:latin typeface="Verdana" pitchFamily="34" charset="0"/>
              <a:ea typeface="Verdana" pitchFamily="34" charset="0"/>
              <a:cs typeface="Verdana" pitchFamily="34" charset="0"/>
            </a:endParaRPr>
          </a:p>
          <a:p>
            <a:r>
              <a:rPr lang="nl-NL" sz="2000" dirty="0">
                <a:latin typeface="Verdana" pitchFamily="34" charset="0"/>
                <a:ea typeface="Verdana" pitchFamily="34" charset="0"/>
                <a:cs typeface="Verdana" pitchFamily="34" charset="0"/>
              </a:rPr>
              <a:t>Hendrik Ido Ambacht</a:t>
            </a:r>
          </a:p>
        </p:txBody>
      </p:sp>
      <p:pic>
        <p:nvPicPr>
          <p:cNvPr id="8" name="Afbeelding 7"/>
          <p:cNvPicPr>
            <a:picLocks noChangeAspect="1"/>
          </p:cNvPicPr>
          <p:nvPr/>
        </p:nvPicPr>
        <p:blipFill>
          <a:blip r:embed="rId3"/>
          <a:stretch>
            <a:fillRect/>
          </a:stretch>
        </p:blipFill>
        <p:spPr>
          <a:xfrm>
            <a:off x="2725290" y="1776845"/>
            <a:ext cx="6904000" cy="4096801"/>
          </a:xfrm>
          <a:prstGeom prst="rect">
            <a:avLst/>
          </a:prstGeom>
        </p:spPr>
      </p:pic>
      <p:sp>
        <p:nvSpPr>
          <p:cNvPr id="9" name="Tekstvak 8"/>
          <p:cNvSpPr txBox="1"/>
          <p:nvPr/>
        </p:nvSpPr>
        <p:spPr>
          <a:xfrm>
            <a:off x="6650554" y="5238569"/>
            <a:ext cx="3203848" cy="707886"/>
          </a:xfrm>
          <a:prstGeom prst="rect">
            <a:avLst/>
          </a:prstGeom>
          <a:noFill/>
        </p:spPr>
        <p:txBody>
          <a:bodyPr wrap="square" rtlCol="0">
            <a:spAutoFit/>
          </a:bodyPr>
          <a:lstStyle/>
          <a:p>
            <a:pPr algn="ctr"/>
            <a:r>
              <a:rPr lang="nl-NL" sz="4000" b="1" dirty="0">
                <a:solidFill>
                  <a:schemeClr val="accent5">
                    <a:lumMod val="40000"/>
                    <a:lumOff val="60000"/>
                  </a:schemeClr>
                </a:solidFill>
                <a:latin typeface="Verdana" pitchFamily="34" charset="0"/>
                <a:ea typeface="Verdana" pitchFamily="34" charset="0"/>
                <a:cs typeface="Verdana" pitchFamily="34" charset="0"/>
              </a:rPr>
              <a:t>studie </a:t>
            </a:r>
            <a:r>
              <a:rPr lang="nl-NL" sz="4000" b="1" dirty="0" smtClean="0">
                <a:solidFill>
                  <a:schemeClr val="accent5">
                    <a:lumMod val="40000"/>
                    <a:lumOff val="60000"/>
                  </a:schemeClr>
                </a:solidFill>
                <a:latin typeface="Verdana" pitchFamily="34" charset="0"/>
                <a:ea typeface="Verdana" pitchFamily="34" charset="0"/>
                <a:cs typeface="Verdana" pitchFamily="34" charset="0"/>
              </a:rPr>
              <a:t>11</a:t>
            </a:r>
            <a:endParaRPr lang="nl-NL" sz="4000" b="1" dirty="0">
              <a:solidFill>
                <a:schemeClr val="accent5">
                  <a:lumMod val="40000"/>
                  <a:lumOff val="6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72743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56754" y="199937"/>
            <a:ext cx="11675919" cy="4293483"/>
          </a:xfrm>
          <a:prstGeom prst="rect">
            <a:avLst/>
          </a:prstGeom>
        </p:spPr>
        <p:txBody>
          <a:bodyPr wrap="square">
            <a:spAutoFit/>
          </a:bodyPr>
          <a:lstStyle/>
          <a:p>
            <a:r>
              <a:rPr lang="nl-NL" sz="3900" b="1" dirty="0" smtClean="0">
                <a:latin typeface="Verdana" panose="020B0604030504040204" pitchFamily="34" charset="0"/>
                <a:ea typeface="Verdana" panose="020B0604030504040204" pitchFamily="34" charset="0"/>
                <a:cs typeface="Verdana" panose="020B0604030504040204" pitchFamily="34" charset="0"/>
              </a:rPr>
              <a:t>Romeinen 4</a:t>
            </a:r>
          </a:p>
          <a:p>
            <a:r>
              <a:rPr lang="nl-NL" sz="3900" dirty="0">
                <a:latin typeface="Verdana" panose="020B0604030504040204" pitchFamily="34" charset="0"/>
                <a:ea typeface="Verdana" panose="020B0604030504040204" pitchFamily="34" charset="0"/>
                <a:cs typeface="Verdana" panose="020B0604030504040204" pitchFamily="34" charset="0"/>
              </a:rPr>
              <a:t>16 Daarom is het uit </a:t>
            </a:r>
            <a:r>
              <a:rPr lang="nl-NL" sz="3900" dirty="0" smtClean="0">
                <a:latin typeface="Verdana" panose="020B0604030504040204" pitchFamily="34" charset="0"/>
                <a:ea typeface="Verdana" panose="020B0604030504040204" pitchFamily="34" charset="0"/>
                <a:cs typeface="Verdana" panose="020B0604030504040204" pitchFamily="34" charset="0"/>
              </a:rPr>
              <a:t>geloof, </a:t>
            </a:r>
            <a:r>
              <a:rPr lang="nl-NL" sz="3900" dirty="0">
                <a:latin typeface="Verdana" panose="020B0604030504040204" pitchFamily="34" charset="0"/>
                <a:ea typeface="Verdana" panose="020B0604030504040204" pitchFamily="34" charset="0"/>
                <a:cs typeface="Verdana" panose="020B0604030504040204" pitchFamily="34" charset="0"/>
              </a:rPr>
              <a:t>opdat het naar genade zou zijn, en de belofte bevestigd voor al het zaad, niet alleen voor wie uit de wet is, maar ook voor wie uit het geloof van Abraham is, die de vader van ons allen is,</a:t>
            </a:r>
          </a:p>
          <a:p>
            <a:endParaRPr lang="nl-NL" sz="39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30578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441717" cy="2862322"/>
          </a:xfrm>
          <a:prstGeom prst="rect">
            <a:avLst/>
          </a:prstGeom>
        </p:spPr>
        <p:txBody>
          <a:bodyPr wrap="square">
            <a:spAutoFit/>
          </a:bodyPr>
          <a:lstStyle/>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17 zoals geschreven staat: Tot een vader van vele natiën heb Ik jou geplaatst.</a:t>
            </a:r>
          </a:p>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Hij gelooft het, ten aanschouwen van de God, die de doden levend maakt, en die de dingen roept, die niet zijn, alsof zij zijn.</a:t>
            </a:r>
          </a:p>
        </p:txBody>
      </p:sp>
    </p:spTree>
    <p:extLst>
      <p:ext uri="{BB962C8B-B14F-4D97-AF65-F5344CB8AC3E}">
        <p14:creationId xmlns:p14="http://schemas.microsoft.com/office/powerpoint/2010/main" val="4122287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441717" cy="1754326"/>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18 En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hij gelooft, voorbij de hoop op hoop, dat hij de vader van vele natiën zou worden, naar wat er uitgesproken was: Zó zal jouw zaad zijn.</a:t>
            </a:r>
          </a:p>
        </p:txBody>
      </p:sp>
    </p:spTree>
    <p:extLst>
      <p:ext uri="{BB962C8B-B14F-4D97-AF65-F5344CB8AC3E}">
        <p14:creationId xmlns:p14="http://schemas.microsoft.com/office/powerpoint/2010/main" val="2106196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441717" cy="2308324"/>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19 En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hij was niet zwak in het geloof, en hij beschouwt zijn lichaam, dat reeds verstorven was - want hij was ongeveer honderd jaar oud - en de versterving van Sara's moederschoot,</a:t>
            </a:r>
          </a:p>
        </p:txBody>
      </p:sp>
    </p:spTree>
    <p:extLst>
      <p:ext uri="{BB962C8B-B14F-4D97-AF65-F5344CB8AC3E}">
        <p14:creationId xmlns:p14="http://schemas.microsoft.com/office/powerpoint/2010/main" val="2024714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441717" cy="1754326"/>
          </a:xfrm>
          <a:prstGeom prst="rect">
            <a:avLst/>
          </a:prstGeom>
        </p:spPr>
        <p:txBody>
          <a:bodyPr wrap="square">
            <a:spAutoFit/>
          </a:bodyPr>
          <a:lstStyle/>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20 maar aan de belofte van God werd niet getwijfeld in ongeloof, maar hij kreeg energie in het geloof, en hij geeft heerlijkheid aan God,</a:t>
            </a:r>
          </a:p>
        </p:txBody>
      </p:sp>
    </p:spTree>
    <p:extLst>
      <p:ext uri="{BB962C8B-B14F-4D97-AF65-F5344CB8AC3E}">
        <p14:creationId xmlns:p14="http://schemas.microsoft.com/office/powerpoint/2010/main" val="1960684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441717" cy="1200329"/>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21 in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de volle zekerheid, dat Hij in staat is, wat Hij beloofd heeft, ook te doen.</a:t>
            </a:r>
          </a:p>
        </p:txBody>
      </p:sp>
    </p:spTree>
    <p:extLst>
      <p:ext uri="{BB962C8B-B14F-4D97-AF65-F5344CB8AC3E}">
        <p14:creationId xmlns:p14="http://schemas.microsoft.com/office/powerpoint/2010/main" val="218790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0589663" cy="1200329"/>
          </a:xfrm>
          <a:prstGeom prst="rect">
            <a:avLst/>
          </a:prstGeom>
        </p:spPr>
        <p:txBody>
          <a:bodyPr wrap="square">
            <a:spAutoFit/>
          </a:bodyPr>
          <a:lstStyle/>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22 Daarom ook wordt het hem tot rechtvaardigheid gerekend.</a:t>
            </a:r>
          </a:p>
        </p:txBody>
      </p:sp>
    </p:spTree>
    <p:extLst>
      <p:ext uri="{BB962C8B-B14F-4D97-AF65-F5344CB8AC3E}">
        <p14:creationId xmlns:p14="http://schemas.microsoft.com/office/powerpoint/2010/main" val="3277536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452108" cy="1200329"/>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23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Het werd echter niet alleen vanwege hem geschreven: het wordt hem toegerekend,</a:t>
            </a:r>
          </a:p>
        </p:txBody>
      </p:sp>
    </p:spTree>
    <p:extLst>
      <p:ext uri="{BB962C8B-B14F-4D97-AF65-F5344CB8AC3E}">
        <p14:creationId xmlns:p14="http://schemas.microsoft.com/office/powerpoint/2010/main" val="1713531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452108" cy="2308324"/>
          </a:xfrm>
          <a:prstGeom prst="rect">
            <a:avLst/>
          </a:prstGeom>
        </p:spPr>
        <p:txBody>
          <a:bodyPr wrap="square">
            <a:spAutoFit/>
          </a:bodyPr>
          <a:lstStyle/>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24 maar ook vanwege ons, aan wie het op het punt staat toegerekend te worden, ons, die ons geloof vestigen op Hem, die Jezus, onze Heer, uit de doden wekt,</a:t>
            </a:r>
          </a:p>
        </p:txBody>
      </p:sp>
    </p:spTree>
    <p:extLst>
      <p:ext uri="{BB962C8B-B14F-4D97-AF65-F5344CB8AC3E}">
        <p14:creationId xmlns:p14="http://schemas.microsoft.com/office/powerpoint/2010/main" val="2731313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35092" y="966411"/>
            <a:ext cx="11452108" cy="1754326"/>
          </a:xfrm>
          <a:prstGeom prst="rect">
            <a:avLst/>
          </a:prstGeom>
        </p:spPr>
        <p:txBody>
          <a:bodyPr wrap="square">
            <a:spAutoFit/>
          </a:bodyPr>
          <a:lstStyle/>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25 die werd overgeleverd vanwege onze misstappen en gewekt werd vanwege onze rechtvaardiging.</a:t>
            </a:r>
          </a:p>
        </p:txBody>
      </p:sp>
    </p:spTree>
    <p:extLst>
      <p:ext uri="{BB962C8B-B14F-4D97-AF65-F5344CB8AC3E}">
        <p14:creationId xmlns:p14="http://schemas.microsoft.com/office/powerpoint/2010/main" val="3522545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56754" y="220719"/>
            <a:ext cx="11603182" cy="5493812"/>
          </a:xfrm>
          <a:prstGeom prst="rect">
            <a:avLst/>
          </a:prstGeom>
        </p:spPr>
        <p:txBody>
          <a:bodyPr wrap="square">
            <a:spAutoFit/>
          </a:bodyPr>
          <a:lstStyle/>
          <a:p>
            <a:r>
              <a:rPr lang="nl-NL" sz="3900" b="1" dirty="0" smtClean="0">
                <a:latin typeface="Verdana" panose="020B0604030504040204" pitchFamily="34" charset="0"/>
                <a:ea typeface="Verdana" panose="020B0604030504040204" pitchFamily="34" charset="0"/>
                <a:cs typeface="Verdana" panose="020B0604030504040204" pitchFamily="34" charset="0"/>
              </a:rPr>
              <a:t>Romeinen 4</a:t>
            </a:r>
          </a:p>
          <a:p>
            <a:r>
              <a:rPr lang="nl-NL" sz="3900" dirty="0" smtClean="0">
                <a:latin typeface="Verdana" panose="020B0604030504040204" pitchFamily="34" charset="0"/>
                <a:ea typeface="Verdana" panose="020B0604030504040204" pitchFamily="34" charset="0"/>
                <a:cs typeface="Verdana" panose="020B0604030504040204" pitchFamily="34" charset="0"/>
              </a:rPr>
              <a:t>1 Wat </a:t>
            </a:r>
            <a:r>
              <a:rPr lang="nl-NL" sz="3900" dirty="0">
                <a:latin typeface="Verdana" panose="020B0604030504040204" pitchFamily="34" charset="0"/>
                <a:ea typeface="Verdana" panose="020B0604030504040204" pitchFamily="34" charset="0"/>
                <a:cs typeface="Verdana" panose="020B0604030504040204" pitchFamily="34" charset="0"/>
              </a:rPr>
              <a:t>zullen wij dan uitspreken, wat Abraham, onze voorvader naar het vlees, gevonden heeft</a:t>
            </a:r>
            <a:r>
              <a:rPr lang="nl-NL" sz="3900" dirty="0" smtClean="0">
                <a:latin typeface="Verdana" panose="020B0604030504040204" pitchFamily="34" charset="0"/>
                <a:ea typeface="Verdana" panose="020B0604030504040204" pitchFamily="34" charset="0"/>
                <a:cs typeface="Verdana" panose="020B0604030504040204" pitchFamily="34" charset="0"/>
              </a:rPr>
              <a:t>?</a:t>
            </a:r>
          </a:p>
          <a:p>
            <a:endParaRPr lang="nl-NL" sz="3900" dirty="0" smtClean="0">
              <a:latin typeface="Verdana" panose="020B0604030504040204" pitchFamily="34" charset="0"/>
              <a:ea typeface="Verdana" panose="020B0604030504040204" pitchFamily="34" charset="0"/>
              <a:cs typeface="Verdana" panose="020B0604030504040204" pitchFamily="34" charset="0"/>
            </a:endParaRPr>
          </a:p>
          <a:p>
            <a:r>
              <a:rPr lang="nl-NL" sz="3900" dirty="0" smtClean="0">
                <a:latin typeface="Verdana" panose="020B0604030504040204" pitchFamily="34" charset="0"/>
                <a:ea typeface="Verdana" panose="020B0604030504040204" pitchFamily="34" charset="0"/>
                <a:cs typeface="Verdana" panose="020B0604030504040204" pitchFamily="34" charset="0"/>
              </a:rPr>
              <a:t>2 Want </a:t>
            </a:r>
            <a:r>
              <a:rPr lang="nl-NL" sz="3900" dirty="0">
                <a:latin typeface="Verdana" panose="020B0604030504040204" pitchFamily="34" charset="0"/>
                <a:ea typeface="Verdana" panose="020B0604030504040204" pitchFamily="34" charset="0"/>
                <a:cs typeface="Verdana" panose="020B0604030504040204" pitchFamily="34" charset="0"/>
              </a:rPr>
              <a:t>indien Abraham uit werken gerechtvaardigd werd, dan heeft hij roem, maar niet bij God.</a:t>
            </a:r>
          </a:p>
          <a:p>
            <a:endParaRPr lang="nl-NL" sz="39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86624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56754" y="220719"/>
            <a:ext cx="11603182" cy="5493812"/>
          </a:xfrm>
          <a:prstGeom prst="rect">
            <a:avLst/>
          </a:prstGeom>
        </p:spPr>
        <p:txBody>
          <a:bodyPr wrap="square">
            <a:spAutoFit/>
          </a:bodyPr>
          <a:lstStyle/>
          <a:p>
            <a:r>
              <a:rPr lang="nl-NL" sz="3900" b="1" dirty="0" smtClean="0">
                <a:latin typeface="Verdana" panose="020B0604030504040204" pitchFamily="34" charset="0"/>
                <a:ea typeface="Verdana" panose="020B0604030504040204" pitchFamily="34" charset="0"/>
                <a:cs typeface="Verdana" panose="020B0604030504040204" pitchFamily="34" charset="0"/>
              </a:rPr>
              <a:t>Romeinen 4</a:t>
            </a:r>
          </a:p>
          <a:p>
            <a:r>
              <a:rPr lang="nl-NL" sz="3900" dirty="0">
                <a:latin typeface="Verdana" panose="020B0604030504040204" pitchFamily="34" charset="0"/>
                <a:ea typeface="Verdana" panose="020B0604030504040204" pitchFamily="34" charset="0"/>
                <a:cs typeface="Verdana" panose="020B0604030504040204" pitchFamily="34" charset="0"/>
              </a:rPr>
              <a:t>3 Want wat zegt de Schrift? En Abraham gelooft God en het wordt hem tot rechtvaardigheid gerekend.</a:t>
            </a:r>
          </a:p>
          <a:p>
            <a:endParaRPr lang="nl-NL" sz="3900" dirty="0" smtClean="0">
              <a:latin typeface="Verdana" panose="020B0604030504040204" pitchFamily="34" charset="0"/>
              <a:ea typeface="Verdana" panose="020B0604030504040204" pitchFamily="34" charset="0"/>
              <a:cs typeface="Verdana" panose="020B0604030504040204" pitchFamily="34" charset="0"/>
            </a:endParaRPr>
          </a:p>
          <a:p>
            <a:r>
              <a:rPr lang="nl-NL" sz="3900" dirty="0" smtClean="0">
                <a:latin typeface="Verdana" panose="020B0604030504040204" pitchFamily="34" charset="0"/>
                <a:ea typeface="Verdana" panose="020B0604030504040204" pitchFamily="34" charset="0"/>
                <a:cs typeface="Verdana" panose="020B0604030504040204" pitchFamily="34" charset="0"/>
              </a:rPr>
              <a:t>4 Nu </a:t>
            </a:r>
            <a:r>
              <a:rPr lang="nl-NL" sz="3900" dirty="0">
                <a:latin typeface="Verdana" panose="020B0604030504040204" pitchFamily="34" charset="0"/>
                <a:ea typeface="Verdana" panose="020B0604030504040204" pitchFamily="34" charset="0"/>
                <a:cs typeface="Verdana" panose="020B0604030504040204" pitchFamily="34" charset="0"/>
              </a:rPr>
              <a:t>wordt aan hem die werkt, het loon niet toegerekend als een gunst, maar als een verplichting.</a:t>
            </a:r>
          </a:p>
          <a:p>
            <a:endParaRPr lang="nl-NL" sz="39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64979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56754" y="220719"/>
            <a:ext cx="11603182" cy="6093976"/>
          </a:xfrm>
          <a:prstGeom prst="rect">
            <a:avLst/>
          </a:prstGeom>
        </p:spPr>
        <p:txBody>
          <a:bodyPr wrap="square">
            <a:spAutoFit/>
          </a:bodyPr>
          <a:lstStyle/>
          <a:p>
            <a:r>
              <a:rPr lang="nl-NL" sz="3900" b="1" dirty="0" smtClean="0">
                <a:latin typeface="Verdana" panose="020B0604030504040204" pitchFamily="34" charset="0"/>
                <a:ea typeface="Verdana" panose="020B0604030504040204" pitchFamily="34" charset="0"/>
                <a:cs typeface="Verdana" panose="020B0604030504040204" pitchFamily="34" charset="0"/>
              </a:rPr>
              <a:t>Romeinen 4</a:t>
            </a:r>
          </a:p>
          <a:p>
            <a:r>
              <a:rPr lang="nl-NL" sz="3900" dirty="0">
                <a:latin typeface="Verdana" panose="020B0604030504040204" pitchFamily="34" charset="0"/>
                <a:ea typeface="Verdana" panose="020B0604030504040204" pitchFamily="34" charset="0"/>
                <a:cs typeface="Verdana" panose="020B0604030504040204" pitchFamily="34" charset="0"/>
              </a:rPr>
              <a:t>5 Aan hem, echter, die niet werkt, maar zijn geloof vestigt op Hem, die de oneerbiedige rechtvaardigt, wordt zijn geloof tot rechtvaardigheid gerekend.</a:t>
            </a:r>
          </a:p>
          <a:p>
            <a:endParaRPr lang="nl-NL" sz="3900" dirty="0" smtClean="0">
              <a:latin typeface="Verdana" panose="020B0604030504040204" pitchFamily="34" charset="0"/>
              <a:ea typeface="Verdana" panose="020B0604030504040204" pitchFamily="34" charset="0"/>
              <a:cs typeface="Verdana" panose="020B0604030504040204" pitchFamily="34" charset="0"/>
            </a:endParaRPr>
          </a:p>
          <a:p>
            <a:r>
              <a:rPr lang="nl-NL" sz="3900" dirty="0" smtClean="0">
                <a:latin typeface="Verdana" panose="020B0604030504040204" pitchFamily="34" charset="0"/>
                <a:ea typeface="Verdana" panose="020B0604030504040204" pitchFamily="34" charset="0"/>
                <a:cs typeface="Verdana" panose="020B0604030504040204" pitchFamily="34" charset="0"/>
              </a:rPr>
              <a:t>6 Net </a:t>
            </a:r>
            <a:r>
              <a:rPr lang="nl-NL" sz="3900" dirty="0">
                <a:latin typeface="Verdana" panose="020B0604030504040204" pitchFamily="34" charset="0"/>
                <a:ea typeface="Verdana" panose="020B0604030504040204" pitchFamily="34" charset="0"/>
                <a:cs typeface="Verdana" panose="020B0604030504040204" pitchFamily="34" charset="0"/>
              </a:rPr>
              <a:t>als ook David zegt van de gelukzaligheid van de mens, aan wie God rechtvaardigheid toerekent los van werken</a:t>
            </a:r>
            <a:r>
              <a:rPr lang="nl-NL" sz="3900" dirty="0" smtClean="0">
                <a:latin typeface="Verdana" panose="020B0604030504040204" pitchFamily="34" charset="0"/>
                <a:ea typeface="Verdana" panose="020B0604030504040204" pitchFamily="34" charset="0"/>
                <a:cs typeface="Verdana" panose="020B0604030504040204" pitchFamily="34" charset="0"/>
              </a:rPr>
              <a:t>:</a:t>
            </a:r>
          </a:p>
          <a:p>
            <a:endParaRPr lang="nl-NL" sz="3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97409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56754" y="220719"/>
            <a:ext cx="11582401" cy="4893647"/>
          </a:xfrm>
          <a:prstGeom prst="rect">
            <a:avLst/>
          </a:prstGeom>
        </p:spPr>
        <p:txBody>
          <a:bodyPr wrap="square">
            <a:spAutoFit/>
          </a:bodyPr>
          <a:lstStyle/>
          <a:p>
            <a:r>
              <a:rPr lang="nl-NL" sz="3900" b="1" dirty="0" smtClean="0">
                <a:latin typeface="Verdana" panose="020B0604030504040204" pitchFamily="34" charset="0"/>
                <a:ea typeface="Verdana" panose="020B0604030504040204" pitchFamily="34" charset="0"/>
                <a:cs typeface="Verdana" panose="020B0604030504040204" pitchFamily="34" charset="0"/>
              </a:rPr>
              <a:t>Romeinen 4</a:t>
            </a:r>
          </a:p>
          <a:p>
            <a:r>
              <a:rPr lang="nl-NL" sz="3900" dirty="0" smtClean="0">
                <a:latin typeface="Verdana" panose="020B0604030504040204" pitchFamily="34" charset="0"/>
                <a:ea typeface="Verdana" panose="020B0604030504040204" pitchFamily="34" charset="0"/>
                <a:cs typeface="Verdana" panose="020B0604030504040204" pitchFamily="34" charset="0"/>
              </a:rPr>
              <a:t>7 Gelukkig </a:t>
            </a:r>
            <a:r>
              <a:rPr lang="nl-NL" sz="3900" dirty="0">
                <a:latin typeface="Verdana" panose="020B0604030504040204" pitchFamily="34" charset="0"/>
                <a:ea typeface="Verdana" panose="020B0604030504040204" pitchFamily="34" charset="0"/>
                <a:cs typeface="Verdana" panose="020B0604030504040204" pitchFamily="34" charset="0"/>
              </a:rPr>
              <a:t>zijn zij, van wie de wetteloosheden werden vergeven en de zonden overdekt werden.</a:t>
            </a:r>
          </a:p>
          <a:p>
            <a:endParaRPr lang="nl-NL" sz="3900" dirty="0" smtClean="0">
              <a:latin typeface="Verdana" panose="020B0604030504040204" pitchFamily="34" charset="0"/>
              <a:ea typeface="Verdana" panose="020B0604030504040204" pitchFamily="34" charset="0"/>
              <a:cs typeface="Verdana" panose="020B0604030504040204" pitchFamily="34" charset="0"/>
            </a:endParaRPr>
          </a:p>
          <a:p>
            <a:r>
              <a:rPr lang="nl-NL" sz="3900" dirty="0" smtClean="0">
                <a:latin typeface="Verdana" panose="020B0604030504040204" pitchFamily="34" charset="0"/>
                <a:ea typeface="Verdana" panose="020B0604030504040204" pitchFamily="34" charset="0"/>
                <a:cs typeface="Verdana" panose="020B0604030504040204" pitchFamily="34" charset="0"/>
              </a:rPr>
              <a:t>8 Gelukkig </a:t>
            </a:r>
            <a:r>
              <a:rPr lang="nl-NL" sz="3900" dirty="0">
                <a:latin typeface="Verdana" panose="020B0604030504040204" pitchFamily="34" charset="0"/>
                <a:ea typeface="Verdana" panose="020B0604030504040204" pitchFamily="34" charset="0"/>
                <a:cs typeface="Verdana" panose="020B0604030504040204" pitchFamily="34" charset="0"/>
              </a:rPr>
              <a:t>is de man, aan wie de Heer absoluut niet de zonde zal toerekenen</a:t>
            </a:r>
            <a:r>
              <a:rPr lang="nl-NL" sz="3900" dirty="0" smtClean="0">
                <a:latin typeface="Verdana" panose="020B0604030504040204" pitchFamily="34" charset="0"/>
                <a:ea typeface="Verdana" panose="020B0604030504040204" pitchFamily="34" charset="0"/>
                <a:cs typeface="Verdana" panose="020B0604030504040204" pitchFamily="34" charset="0"/>
              </a:rPr>
              <a:t>.</a:t>
            </a:r>
          </a:p>
          <a:p>
            <a:endParaRPr lang="nl-NL" sz="3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82449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56754" y="220719"/>
            <a:ext cx="11582401" cy="5493812"/>
          </a:xfrm>
          <a:prstGeom prst="rect">
            <a:avLst/>
          </a:prstGeom>
        </p:spPr>
        <p:txBody>
          <a:bodyPr wrap="square">
            <a:spAutoFit/>
          </a:bodyPr>
          <a:lstStyle/>
          <a:p>
            <a:r>
              <a:rPr lang="nl-NL" sz="3900" b="1" dirty="0" smtClean="0">
                <a:latin typeface="Verdana" panose="020B0604030504040204" pitchFamily="34" charset="0"/>
                <a:ea typeface="Verdana" panose="020B0604030504040204" pitchFamily="34" charset="0"/>
                <a:cs typeface="Verdana" panose="020B0604030504040204" pitchFamily="34" charset="0"/>
              </a:rPr>
              <a:t>Romeinen 4</a:t>
            </a:r>
          </a:p>
          <a:p>
            <a:r>
              <a:rPr lang="nl-NL" sz="3900" dirty="0">
                <a:latin typeface="Verdana" panose="020B0604030504040204" pitchFamily="34" charset="0"/>
                <a:ea typeface="Verdana" panose="020B0604030504040204" pitchFamily="34" charset="0"/>
                <a:cs typeface="Verdana" panose="020B0604030504040204" pitchFamily="34" charset="0"/>
              </a:rPr>
              <a:t>9 Is deze gelukzaligheid dan voor de besnijdenis of ook voor de voorhuid? Want wij zeggen: Aan Abraham wordt het geloof tot rechtvaardigheid gerekend.</a:t>
            </a:r>
          </a:p>
          <a:p>
            <a:endParaRPr lang="nl-NL" sz="3900" dirty="0" smtClean="0">
              <a:latin typeface="Verdana" panose="020B0604030504040204" pitchFamily="34" charset="0"/>
              <a:ea typeface="Verdana" panose="020B0604030504040204" pitchFamily="34" charset="0"/>
              <a:cs typeface="Verdana" panose="020B0604030504040204" pitchFamily="34" charset="0"/>
            </a:endParaRPr>
          </a:p>
          <a:p>
            <a:r>
              <a:rPr lang="nl-NL" sz="3900" dirty="0" smtClean="0">
                <a:latin typeface="Verdana" panose="020B0604030504040204" pitchFamily="34" charset="0"/>
                <a:ea typeface="Verdana" panose="020B0604030504040204" pitchFamily="34" charset="0"/>
                <a:cs typeface="Verdana" panose="020B0604030504040204" pitchFamily="34" charset="0"/>
              </a:rPr>
              <a:t>10 Hoe </a:t>
            </a:r>
            <a:r>
              <a:rPr lang="nl-NL" sz="3900" dirty="0">
                <a:latin typeface="Verdana" panose="020B0604030504040204" pitchFamily="34" charset="0"/>
                <a:ea typeface="Verdana" panose="020B0604030504040204" pitchFamily="34" charset="0"/>
                <a:cs typeface="Verdana" panose="020B0604030504040204" pitchFamily="34" charset="0"/>
              </a:rPr>
              <a:t>wordt het hem dan toegerekend? Was hij in </a:t>
            </a:r>
            <a:r>
              <a:rPr lang="nl-NL" sz="3900" dirty="0" smtClean="0">
                <a:latin typeface="Verdana" panose="020B0604030504040204" pitchFamily="34" charset="0"/>
                <a:ea typeface="Verdana" panose="020B0604030504040204" pitchFamily="34" charset="0"/>
                <a:cs typeface="Verdana" panose="020B0604030504040204" pitchFamily="34" charset="0"/>
              </a:rPr>
              <a:t>de </a:t>
            </a:r>
            <a:r>
              <a:rPr lang="nl-NL" sz="3900" dirty="0">
                <a:latin typeface="Verdana" panose="020B0604030504040204" pitchFamily="34" charset="0"/>
                <a:ea typeface="Verdana" panose="020B0604030504040204" pitchFamily="34" charset="0"/>
                <a:cs typeface="Verdana" panose="020B0604030504040204" pitchFamily="34" charset="0"/>
              </a:rPr>
              <a:t>besnijdenis of in </a:t>
            </a:r>
            <a:r>
              <a:rPr lang="nl-NL" sz="3900" dirty="0" smtClean="0">
                <a:latin typeface="Verdana" panose="020B0604030504040204" pitchFamily="34" charset="0"/>
                <a:ea typeface="Verdana" panose="020B0604030504040204" pitchFamily="34" charset="0"/>
                <a:cs typeface="Verdana" panose="020B0604030504040204" pitchFamily="34" charset="0"/>
              </a:rPr>
              <a:t>de </a:t>
            </a:r>
            <a:r>
              <a:rPr lang="nl-NL" sz="3900" dirty="0">
                <a:latin typeface="Verdana" panose="020B0604030504040204" pitchFamily="34" charset="0"/>
                <a:ea typeface="Verdana" panose="020B0604030504040204" pitchFamily="34" charset="0"/>
                <a:cs typeface="Verdana" panose="020B0604030504040204" pitchFamily="34" charset="0"/>
              </a:rPr>
              <a:t>voorhuid? Niet in </a:t>
            </a:r>
            <a:r>
              <a:rPr lang="nl-NL" sz="3900" dirty="0" smtClean="0">
                <a:latin typeface="Verdana" panose="020B0604030504040204" pitchFamily="34" charset="0"/>
                <a:ea typeface="Verdana" panose="020B0604030504040204" pitchFamily="34" charset="0"/>
                <a:cs typeface="Verdana" panose="020B0604030504040204" pitchFamily="34" charset="0"/>
              </a:rPr>
              <a:t>de </a:t>
            </a:r>
            <a:r>
              <a:rPr lang="nl-NL" sz="3900" dirty="0">
                <a:latin typeface="Verdana" panose="020B0604030504040204" pitchFamily="34" charset="0"/>
                <a:ea typeface="Verdana" panose="020B0604030504040204" pitchFamily="34" charset="0"/>
                <a:cs typeface="Verdana" panose="020B0604030504040204" pitchFamily="34" charset="0"/>
              </a:rPr>
              <a:t>besnijdenis, maar in </a:t>
            </a:r>
            <a:r>
              <a:rPr lang="nl-NL" sz="3900" dirty="0" smtClean="0">
                <a:latin typeface="Verdana" panose="020B0604030504040204" pitchFamily="34" charset="0"/>
                <a:ea typeface="Verdana" panose="020B0604030504040204" pitchFamily="34" charset="0"/>
                <a:cs typeface="Verdana" panose="020B0604030504040204" pitchFamily="34" charset="0"/>
              </a:rPr>
              <a:t>de </a:t>
            </a:r>
            <a:r>
              <a:rPr lang="nl-NL" sz="3900" dirty="0">
                <a:latin typeface="Verdana" panose="020B0604030504040204" pitchFamily="34" charset="0"/>
                <a:ea typeface="Verdana" panose="020B0604030504040204" pitchFamily="34" charset="0"/>
                <a:cs typeface="Verdana" panose="020B0604030504040204" pitchFamily="34" charset="0"/>
              </a:rPr>
              <a:t>voorhuid.</a:t>
            </a:r>
          </a:p>
        </p:txBody>
      </p:sp>
    </p:spTree>
    <p:extLst>
      <p:ext uri="{BB962C8B-B14F-4D97-AF65-F5344CB8AC3E}">
        <p14:creationId xmlns:p14="http://schemas.microsoft.com/office/powerpoint/2010/main" val="373007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56754" y="220719"/>
            <a:ext cx="11675919" cy="5493812"/>
          </a:xfrm>
          <a:prstGeom prst="rect">
            <a:avLst/>
          </a:prstGeom>
        </p:spPr>
        <p:txBody>
          <a:bodyPr wrap="square">
            <a:spAutoFit/>
          </a:bodyPr>
          <a:lstStyle/>
          <a:p>
            <a:r>
              <a:rPr lang="nl-NL" sz="3900" b="1" dirty="0" smtClean="0">
                <a:latin typeface="Verdana" panose="020B0604030504040204" pitchFamily="34" charset="0"/>
                <a:ea typeface="Verdana" panose="020B0604030504040204" pitchFamily="34" charset="0"/>
                <a:cs typeface="Verdana" panose="020B0604030504040204" pitchFamily="34" charset="0"/>
              </a:rPr>
              <a:t>Romeinen 4</a:t>
            </a:r>
          </a:p>
          <a:p>
            <a:r>
              <a:rPr lang="nl-NL" sz="3900" dirty="0" smtClean="0">
                <a:latin typeface="Verdana" panose="020B0604030504040204" pitchFamily="34" charset="0"/>
                <a:ea typeface="Verdana" panose="020B0604030504040204" pitchFamily="34" charset="0"/>
                <a:cs typeface="Verdana" panose="020B0604030504040204" pitchFamily="34" charset="0"/>
              </a:rPr>
              <a:t>11 En </a:t>
            </a:r>
            <a:r>
              <a:rPr lang="nl-NL" sz="3900" dirty="0">
                <a:latin typeface="Verdana" panose="020B0604030504040204" pitchFamily="34" charset="0"/>
                <a:ea typeface="Verdana" panose="020B0604030504040204" pitchFamily="34" charset="0"/>
                <a:cs typeface="Verdana" panose="020B0604030504040204" pitchFamily="34" charset="0"/>
              </a:rPr>
              <a:t>hij nam het teken van de besnijdenis in ontvangst, een zegel van de rechtvaardigheid van het </a:t>
            </a:r>
            <a:r>
              <a:rPr lang="nl-NL" sz="3900" dirty="0" smtClean="0">
                <a:latin typeface="Verdana" panose="020B0604030504040204" pitchFamily="34" charset="0"/>
                <a:ea typeface="Verdana" panose="020B0604030504040204" pitchFamily="34" charset="0"/>
                <a:cs typeface="Verdana" panose="020B0604030504040204" pitchFamily="34" charset="0"/>
              </a:rPr>
              <a:t>geloof </a:t>
            </a:r>
            <a:r>
              <a:rPr lang="nl-NL" sz="3900" dirty="0">
                <a:latin typeface="Verdana" panose="020B0604030504040204" pitchFamily="34" charset="0"/>
                <a:ea typeface="Verdana" panose="020B0604030504040204" pitchFamily="34" charset="0"/>
                <a:cs typeface="Verdana" panose="020B0604030504040204" pitchFamily="34" charset="0"/>
              </a:rPr>
              <a:t>in </a:t>
            </a:r>
            <a:r>
              <a:rPr lang="nl-NL" sz="3900" dirty="0" smtClean="0">
                <a:latin typeface="Verdana" panose="020B0604030504040204" pitchFamily="34" charset="0"/>
                <a:ea typeface="Verdana" panose="020B0604030504040204" pitchFamily="34" charset="0"/>
                <a:cs typeface="Verdana" panose="020B0604030504040204" pitchFamily="34" charset="0"/>
              </a:rPr>
              <a:t>de </a:t>
            </a:r>
            <a:r>
              <a:rPr lang="nl-NL" sz="3900" dirty="0">
                <a:latin typeface="Verdana" panose="020B0604030504040204" pitchFamily="34" charset="0"/>
                <a:ea typeface="Verdana" panose="020B0604030504040204" pitchFamily="34" charset="0"/>
                <a:cs typeface="Verdana" panose="020B0604030504040204" pitchFamily="34" charset="0"/>
              </a:rPr>
              <a:t>voorhuid</a:t>
            </a:r>
            <a:r>
              <a:rPr lang="nl-NL" sz="3900" dirty="0" smtClean="0">
                <a:latin typeface="Verdana" panose="020B0604030504040204" pitchFamily="34" charset="0"/>
                <a:ea typeface="Verdana" panose="020B0604030504040204" pitchFamily="34" charset="0"/>
                <a:cs typeface="Verdana" panose="020B0604030504040204" pitchFamily="34" charset="0"/>
              </a:rPr>
              <a:t>.</a:t>
            </a:r>
          </a:p>
          <a:p>
            <a:r>
              <a:rPr lang="nl-NL" sz="3900" dirty="0" smtClean="0">
                <a:latin typeface="Verdana" panose="020B0604030504040204" pitchFamily="34" charset="0"/>
                <a:ea typeface="Verdana" panose="020B0604030504040204" pitchFamily="34" charset="0"/>
                <a:cs typeface="Verdana" panose="020B0604030504040204" pitchFamily="34" charset="0"/>
              </a:rPr>
              <a:t>Zo </a:t>
            </a:r>
            <a:r>
              <a:rPr lang="nl-NL" sz="3900" dirty="0">
                <a:latin typeface="Verdana" panose="020B0604030504040204" pitchFamily="34" charset="0"/>
                <a:ea typeface="Verdana" panose="020B0604030504040204" pitchFamily="34" charset="0"/>
                <a:cs typeface="Verdana" panose="020B0604030504040204" pitchFamily="34" charset="0"/>
              </a:rPr>
              <a:t>kon hij een vader zijn van allen die geloven in </a:t>
            </a:r>
            <a:r>
              <a:rPr lang="nl-NL" sz="3900" dirty="0" smtClean="0">
                <a:latin typeface="Verdana" panose="020B0604030504040204" pitchFamily="34" charset="0"/>
                <a:ea typeface="Verdana" panose="020B0604030504040204" pitchFamily="34" charset="0"/>
                <a:cs typeface="Verdana" panose="020B0604030504040204" pitchFamily="34" charset="0"/>
              </a:rPr>
              <a:t>de </a:t>
            </a:r>
            <a:r>
              <a:rPr lang="nl-NL" sz="3900" dirty="0">
                <a:latin typeface="Verdana" panose="020B0604030504040204" pitchFamily="34" charset="0"/>
                <a:ea typeface="Verdana" panose="020B0604030504040204" pitchFamily="34" charset="0"/>
                <a:cs typeface="Verdana" panose="020B0604030504040204" pitchFamily="34" charset="0"/>
              </a:rPr>
              <a:t>voorhuid, opdat de rechtvaardigheid aan hen toegerekend zou worden</a:t>
            </a:r>
            <a:r>
              <a:rPr lang="nl-NL" sz="3900" dirty="0" smtClean="0">
                <a:latin typeface="Verdana" panose="020B0604030504040204" pitchFamily="34" charset="0"/>
                <a:ea typeface="Verdana" panose="020B0604030504040204" pitchFamily="34" charset="0"/>
                <a:cs typeface="Verdana" panose="020B0604030504040204" pitchFamily="34" charset="0"/>
              </a:rPr>
              <a:t>.</a:t>
            </a:r>
          </a:p>
          <a:p>
            <a:endParaRPr lang="nl-NL" sz="3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10132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56754" y="199937"/>
            <a:ext cx="11675919" cy="7294305"/>
          </a:xfrm>
          <a:prstGeom prst="rect">
            <a:avLst/>
          </a:prstGeom>
        </p:spPr>
        <p:txBody>
          <a:bodyPr wrap="square">
            <a:spAutoFit/>
          </a:bodyPr>
          <a:lstStyle/>
          <a:p>
            <a:r>
              <a:rPr lang="nl-NL" sz="3900" b="1" dirty="0" smtClean="0">
                <a:latin typeface="Verdana" panose="020B0604030504040204" pitchFamily="34" charset="0"/>
                <a:ea typeface="Verdana" panose="020B0604030504040204" pitchFamily="34" charset="0"/>
                <a:cs typeface="Verdana" panose="020B0604030504040204" pitchFamily="34" charset="0"/>
              </a:rPr>
              <a:t>Romeinen 4</a:t>
            </a:r>
          </a:p>
          <a:p>
            <a:r>
              <a:rPr lang="nl-NL" sz="3900" dirty="0">
                <a:latin typeface="Verdana" panose="020B0604030504040204" pitchFamily="34" charset="0"/>
                <a:ea typeface="Verdana" panose="020B0604030504040204" pitchFamily="34" charset="0"/>
                <a:cs typeface="Verdana" panose="020B0604030504040204" pitchFamily="34" charset="0"/>
              </a:rPr>
              <a:t>12 En een vader van de besnijdenis, niet alleen voor hen die uit de besnijdenis zijn, maar ook voor hen die de elementaire dingen van het geloof onderhouden in de voetsporen van onze vader Abraham in de </a:t>
            </a:r>
            <a:r>
              <a:rPr lang="nl-NL" sz="3900" dirty="0" err="1" smtClean="0">
                <a:latin typeface="Verdana" panose="020B0604030504040204" pitchFamily="34" charset="0"/>
                <a:ea typeface="Verdana" panose="020B0604030504040204" pitchFamily="34" charset="0"/>
                <a:cs typeface="Verdana" panose="020B0604030504040204" pitchFamily="34" charset="0"/>
              </a:rPr>
              <a:t>de</a:t>
            </a:r>
            <a:r>
              <a:rPr lang="nl-NL" sz="3900" dirty="0" smtClean="0">
                <a:latin typeface="Verdana" panose="020B0604030504040204" pitchFamily="34" charset="0"/>
                <a:ea typeface="Verdana" panose="020B0604030504040204" pitchFamily="34" charset="0"/>
                <a:cs typeface="Verdana" panose="020B0604030504040204" pitchFamily="34" charset="0"/>
              </a:rPr>
              <a:t> </a:t>
            </a:r>
            <a:r>
              <a:rPr lang="nl-NL" sz="3900" dirty="0">
                <a:latin typeface="Verdana" panose="020B0604030504040204" pitchFamily="34" charset="0"/>
                <a:ea typeface="Verdana" panose="020B0604030504040204" pitchFamily="34" charset="0"/>
                <a:cs typeface="Verdana" panose="020B0604030504040204" pitchFamily="34" charset="0"/>
              </a:rPr>
              <a:t>voorhuid</a:t>
            </a:r>
            <a:r>
              <a:rPr lang="nl-NL" sz="3900" dirty="0" smtClean="0">
                <a:latin typeface="Verdana" panose="020B0604030504040204" pitchFamily="34" charset="0"/>
                <a:ea typeface="Verdana" panose="020B0604030504040204" pitchFamily="34" charset="0"/>
                <a:cs typeface="Verdana" panose="020B0604030504040204" pitchFamily="34" charset="0"/>
              </a:rPr>
              <a:t>.</a:t>
            </a:r>
          </a:p>
          <a:p>
            <a:endParaRPr lang="nl-NL" sz="3900" dirty="0">
              <a:latin typeface="Verdana" panose="020B0604030504040204" pitchFamily="34" charset="0"/>
              <a:ea typeface="Verdana" panose="020B0604030504040204" pitchFamily="34" charset="0"/>
              <a:cs typeface="Verdana" panose="020B0604030504040204" pitchFamily="34" charset="0"/>
            </a:endParaRPr>
          </a:p>
          <a:p>
            <a:r>
              <a:rPr lang="nl-NL" sz="3900" dirty="0" smtClean="0">
                <a:latin typeface="Verdana" panose="020B0604030504040204" pitchFamily="34" charset="0"/>
                <a:ea typeface="Verdana" panose="020B0604030504040204" pitchFamily="34" charset="0"/>
                <a:cs typeface="Verdana" panose="020B0604030504040204" pitchFamily="34" charset="0"/>
              </a:rPr>
              <a:t>13 Want </a:t>
            </a:r>
            <a:r>
              <a:rPr lang="nl-NL" sz="3900" dirty="0">
                <a:latin typeface="Verdana" panose="020B0604030504040204" pitchFamily="34" charset="0"/>
                <a:ea typeface="Verdana" panose="020B0604030504040204" pitchFamily="34" charset="0"/>
                <a:cs typeface="Verdana" panose="020B0604030504040204" pitchFamily="34" charset="0"/>
              </a:rPr>
              <a:t>niet door de wet heeft Abraham of zijn zaad de belofte, dat hij een lot-bezitter van de wereld zou zijn, maar door de rechtvaardigheid van het geloof.</a:t>
            </a:r>
          </a:p>
          <a:p>
            <a:endParaRPr lang="nl-NL" sz="3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84524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56754" y="199937"/>
            <a:ext cx="11675919" cy="5493812"/>
          </a:xfrm>
          <a:prstGeom prst="rect">
            <a:avLst/>
          </a:prstGeom>
        </p:spPr>
        <p:txBody>
          <a:bodyPr wrap="square">
            <a:spAutoFit/>
          </a:bodyPr>
          <a:lstStyle/>
          <a:p>
            <a:r>
              <a:rPr lang="nl-NL" sz="3900" b="1" dirty="0" smtClean="0">
                <a:latin typeface="Verdana" panose="020B0604030504040204" pitchFamily="34" charset="0"/>
                <a:ea typeface="Verdana" panose="020B0604030504040204" pitchFamily="34" charset="0"/>
                <a:cs typeface="Verdana" panose="020B0604030504040204" pitchFamily="34" charset="0"/>
              </a:rPr>
              <a:t>Romeinen 4</a:t>
            </a:r>
          </a:p>
          <a:p>
            <a:r>
              <a:rPr lang="nl-NL" sz="3900" dirty="0" smtClean="0">
                <a:latin typeface="Verdana" panose="020B0604030504040204" pitchFamily="34" charset="0"/>
                <a:ea typeface="Verdana" panose="020B0604030504040204" pitchFamily="34" charset="0"/>
                <a:cs typeface="Verdana" panose="020B0604030504040204" pitchFamily="34" charset="0"/>
              </a:rPr>
              <a:t>14 Want </a:t>
            </a:r>
            <a:r>
              <a:rPr lang="nl-NL" sz="3900" dirty="0">
                <a:latin typeface="Verdana" panose="020B0604030504040204" pitchFamily="34" charset="0"/>
                <a:ea typeface="Verdana" panose="020B0604030504040204" pitchFamily="34" charset="0"/>
                <a:cs typeface="Verdana" panose="020B0604030504040204" pitchFamily="34" charset="0"/>
              </a:rPr>
              <a:t>indien zij, die uit de wet zijn, lot-bezitters zijn, dan is het geloof leeg gemaakt en de belofte te niet gedaan.</a:t>
            </a:r>
          </a:p>
          <a:p>
            <a:endParaRPr lang="nl-NL" sz="3900" dirty="0" smtClean="0">
              <a:latin typeface="Verdana" panose="020B0604030504040204" pitchFamily="34" charset="0"/>
              <a:ea typeface="Verdana" panose="020B0604030504040204" pitchFamily="34" charset="0"/>
              <a:cs typeface="Verdana" panose="020B0604030504040204" pitchFamily="34" charset="0"/>
            </a:endParaRPr>
          </a:p>
          <a:p>
            <a:r>
              <a:rPr lang="nl-NL" sz="3900" dirty="0" smtClean="0">
                <a:latin typeface="Verdana" panose="020B0604030504040204" pitchFamily="34" charset="0"/>
                <a:ea typeface="Verdana" panose="020B0604030504040204" pitchFamily="34" charset="0"/>
                <a:cs typeface="Verdana" panose="020B0604030504040204" pitchFamily="34" charset="0"/>
              </a:rPr>
              <a:t>15 Want </a:t>
            </a:r>
            <a:r>
              <a:rPr lang="nl-NL" sz="3900" dirty="0">
                <a:latin typeface="Verdana" panose="020B0604030504040204" pitchFamily="34" charset="0"/>
                <a:ea typeface="Verdana" panose="020B0604030504040204" pitchFamily="34" charset="0"/>
                <a:cs typeface="Verdana" panose="020B0604030504040204" pitchFamily="34" charset="0"/>
              </a:rPr>
              <a:t>de wet bewerkt boosheid; echter waar geen wet is, daar is ook geen overtreding.</a:t>
            </a:r>
          </a:p>
          <a:p>
            <a:endParaRPr lang="nl-NL" sz="39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51089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3082</TotalTime>
  <Words>726</Words>
  <Application>Microsoft Office PowerPoint</Application>
  <PresentationFormat>Breedbeeld</PresentationFormat>
  <Paragraphs>57</Paragraphs>
  <Slides>19</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Calibri Light</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Oudijn</cp:lastModifiedBy>
  <cp:revision>99</cp:revision>
  <dcterms:created xsi:type="dcterms:W3CDTF">2017-10-24T20:34:00Z</dcterms:created>
  <dcterms:modified xsi:type="dcterms:W3CDTF">2018-02-27T21:25:24Z</dcterms:modified>
</cp:coreProperties>
</file>