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5-2-2017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88769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5-2-2017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53217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5-2-2017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36671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D9BE18-7C05-421A-9AB0-FE5B416DFC29}" type="datetimeFigureOut">
              <a:rPr lang="nl-NL" smtClean="0"/>
              <a:t>5-2-2017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74977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CD9BE18-7C05-421A-9AB0-FE5B416DFC29}" type="datetimeFigureOut">
              <a:rPr lang="nl-NL" smtClean="0"/>
              <a:t>5-2-2017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9262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CD9BE18-7C05-421A-9AB0-FE5B416DFC29}" type="datetimeFigureOut">
              <a:rPr lang="nl-NL" smtClean="0"/>
              <a:t>5-2-2017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3313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CD9BE18-7C05-421A-9AB0-FE5B416DFC29}" type="datetimeFigureOut">
              <a:rPr lang="nl-NL" smtClean="0"/>
              <a:t>5-2-2017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84350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CD9BE18-7C05-421A-9AB0-FE5B416DFC29}" type="datetimeFigureOut">
              <a:rPr lang="nl-NL" smtClean="0"/>
              <a:t>5-2-2017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418303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CD9BE18-7C05-421A-9AB0-FE5B416DFC29}" type="datetimeFigureOut">
              <a:rPr lang="nl-NL" smtClean="0"/>
              <a:t>5-2-2017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317072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D9BE18-7C05-421A-9AB0-FE5B416DFC29}" type="datetimeFigureOut">
              <a:rPr lang="nl-NL" smtClean="0"/>
              <a:t>5-2-2017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282566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D9BE18-7C05-421A-9AB0-FE5B416DFC29}" type="datetimeFigureOut">
              <a:rPr lang="nl-NL" smtClean="0"/>
              <a:t>5-2-2017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0FA83-FEF0-4706-B7C1-EDA1B2829738}" type="slidenum">
              <a:rPr lang="nl-NL" smtClean="0"/>
              <a:t>‹nr.›</a:t>
            </a:fld>
            <a:endParaRPr lang="nl-NL"/>
          </a:p>
        </p:txBody>
      </p:sp>
    </p:spTree>
    <p:extLst>
      <p:ext uri="{BB962C8B-B14F-4D97-AF65-F5344CB8AC3E}">
        <p14:creationId xmlns:p14="http://schemas.microsoft.com/office/powerpoint/2010/main" val="236126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9BE18-7C05-421A-9AB0-FE5B416DFC29}" type="datetimeFigureOut">
              <a:rPr lang="nl-NL" smtClean="0"/>
              <a:t>5-2-2017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0FA83-FEF0-4706-B7C1-EDA1B2829738}" type="slidenum">
              <a:rPr lang="nl-NL" smtClean="0"/>
              <a:t>‹nr.›</a:t>
            </a:fld>
            <a:endParaRPr lang="nl-NL"/>
          </a:p>
        </p:txBody>
      </p:sp>
    </p:spTree>
    <p:extLst>
      <p:ext uri="{BB962C8B-B14F-4D97-AF65-F5344CB8AC3E}">
        <p14:creationId xmlns:p14="http://schemas.microsoft.com/office/powerpoint/2010/main" val="229349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649161" y="1436443"/>
            <a:ext cx="6670964" cy="4383541"/>
          </a:xfrm>
          <a:prstGeom prst="rect">
            <a:avLst/>
          </a:prstGeom>
        </p:spPr>
      </p:pic>
      <p:sp>
        <p:nvSpPr>
          <p:cNvPr id="5" name="Tekstvak 4"/>
          <p:cNvSpPr txBox="1"/>
          <p:nvPr/>
        </p:nvSpPr>
        <p:spPr>
          <a:xfrm>
            <a:off x="251520" y="5999652"/>
            <a:ext cx="3275856" cy="707886"/>
          </a:xfrm>
          <a:prstGeom prst="rect">
            <a:avLst/>
          </a:prstGeom>
          <a:noFill/>
        </p:spPr>
        <p:txBody>
          <a:bodyPr wrap="square" rtlCol="0">
            <a:spAutoFit/>
          </a:bodyPr>
          <a:lstStyle/>
          <a:p>
            <a:r>
              <a:rPr lang="nl-NL" sz="2000" dirty="0">
                <a:solidFill>
                  <a:prstClr val="black"/>
                </a:solidFill>
                <a:latin typeface="Verdana" pitchFamily="34" charset="0"/>
                <a:ea typeface="Verdana" pitchFamily="34" charset="0"/>
                <a:cs typeface="Verdana" pitchFamily="34" charset="0"/>
              </a:rPr>
              <a:t>5 februari 2017</a:t>
            </a:r>
          </a:p>
          <a:p>
            <a:r>
              <a:rPr lang="nl-NL" sz="2000" dirty="0">
                <a:solidFill>
                  <a:prstClr val="black"/>
                </a:solidFill>
                <a:latin typeface="Verdana" pitchFamily="34" charset="0"/>
                <a:ea typeface="Verdana" pitchFamily="34" charset="0"/>
                <a:cs typeface="Verdana" pitchFamily="34" charset="0"/>
              </a:rPr>
              <a:t>Hendrik Ido Ambacht</a:t>
            </a:r>
          </a:p>
        </p:txBody>
      </p:sp>
      <p:sp>
        <p:nvSpPr>
          <p:cNvPr id="7" name="Tekstvak 6"/>
          <p:cNvSpPr txBox="1"/>
          <p:nvPr/>
        </p:nvSpPr>
        <p:spPr>
          <a:xfrm>
            <a:off x="1466395" y="395001"/>
            <a:ext cx="9036496" cy="861774"/>
          </a:xfrm>
          <a:prstGeom prst="rect">
            <a:avLst/>
          </a:prstGeom>
          <a:noFill/>
        </p:spPr>
        <p:txBody>
          <a:bodyPr wrap="square" rtlCol="0">
            <a:spAutoFit/>
          </a:bodyPr>
          <a:lstStyle/>
          <a:p>
            <a:pPr algn="ctr"/>
            <a:r>
              <a:rPr lang="nl-NL" sz="5000" b="1" dirty="0">
                <a:solidFill>
                  <a:srgbClr val="002060"/>
                </a:solidFill>
                <a:latin typeface="Verdana" pitchFamily="34" charset="0"/>
                <a:ea typeface="Verdana" pitchFamily="34" charset="0"/>
                <a:cs typeface="Verdana" pitchFamily="34" charset="0"/>
              </a:rPr>
              <a:t>wat is dood?</a:t>
            </a:r>
          </a:p>
        </p:txBody>
      </p:sp>
    </p:spTree>
    <p:extLst>
      <p:ext uri="{BB962C8B-B14F-4D97-AF65-F5344CB8AC3E}">
        <p14:creationId xmlns:p14="http://schemas.microsoft.com/office/powerpoint/2010/main" val="317657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405769" y="332656"/>
            <a:ext cx="2276475" cy="2009775"/>
          </a:xfrm>
          <a:prstGeom prst="rect">
            <a:avLst/>
          </a:prstGeom>
        </p:spPr>
      </p:pic>
      <p:sp>
        <p:nvSpPr>
          <p:cNvPr id="5" name="Rechthoek 4"/>
          <p:cNvSpPr/>
          <p:nvPr/>
        </p:nvSpPr>
        <p:spPr>
          <a:xfrm>
            <a:off x="513909" y="2647303"/>
            <a:ext cx="11165471" cy="3785652"/>
          </a:xfrm>
          <a:prstGeom prst="rect">
            <a:avLst/>
          </a:prstGeom>
        </p:spPr>
        <p:txBody>
          <a:bodyPr wrap="square">
            <a:spAutoFit/>
          </a:bodyPr>
          <a:lstStyle/>
          <a:p>
            <a:r>
              <a:rPr lang="nl-NL" sz="4000" dirty="0">
                <a:solidFill>
                  <a:srgbClr val="002060"/>
                </a:solidFill>
                <a:latin typeface="Verdana" panose="020B0604030504040204" pitchFamily="34" charset="0"/>
                <a:ea typeface="Verdana" panose="020B0604030504040204" pitchFamily="34" charset="0"/>
                <a:cs typeface="Verdana" panose="020B0604030504040204" pitchFamily="34" charset="0"/>
              </a:rPr>
              <a:t>De dood is een toestand waarbij een voorheen levend organisme niet meer groeit, geen metabolisme en geen actieve levensfuncties meer heeft (ademhalen, eten, drinken, denken, bewegen enzovoort).</a:t>
            </a:r>
          </a:p>
        </p:txBody>
      </p:sp>
    </p:spTree>
    <p:extLst>
      <p:ext uri="{BB962C8B-B14F-4D97-AF65-F5344CB8AC3E}">
        <p14:creationId xmlns:p14="http://schemas.microsoft.com/office/powerpoint/2010/main" val="3047606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99609" y="267785"/>
            <a:ext cx="11601891" cy="5632311"/>
          </a:xfrm>
          <a:prstGeom prst="rect">
            <a:avLst/>
          </a:prstGeom>
        </p:spPr>
        <p:txBody>
          <a:bodyPr wrap="square">
            <a:spAutoFit/>
          </a:bodyPr>
          <a:lstStyle/>
          <a:p>
            <a:pPr marL="571500" indent="-571500">
              <a:buFont typeface="Arial" panose="020B0604020202020204" pitchFamily="34" charset="0"/>
              <a:buChar char="•"/>
            </a:pPr>
            <a:r>
              <a:rPr lang="nl-NL" sz="4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…..Eigenlijk ga je dus helemaal niet 'dood‘(…)</a:t>
            </a:r>
          </a:p>
          <a:p>
            <a:pPr marL="571500" indent="-571500">
              <a:buFont typeface="Arial" panose="020B0604020202020204" pitchFamily="34" charset="0"/>
              <a:buChar char="•"/>
            </a:pPr>
            <a:r>
              <a:rPr lang="nl-NL" sz="4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Als iemand sterft, ziet hij zijn lichaam wegglijden. (…)  de gestorvene ervaart nu dat de geest sterker is dan de materie en dat hij leeft, ook al is zijn lichaam hem ontvallen. </a:t>
            </a:r>
          </a:p>
          <a:p>
            <a:pPr marL="571500" indent="-571500">
              <a:buFont typeface="Arial" panose="020B0604020202020204" pitchFamily="34" charset="0"/>
              <a:buChar char="•"/>
            </a:pPr>
            <a:r>
              <a:rPr lang="nl-NL" sz="4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reis van de ziel na de dood: van de ene wereld naar de andere…</a:t>
            </a:r>
          </a:p>
        </p:txBody>
      </p:sp>
    </p:spTree>
    <p:extLst>
      <p:ext uri="{BB962C8B-B14F-4D97-AF65-F5344CB8AC3E}">
        <p14:creationId xmlns:p14="http://schemas.microsoft.com/office/powerpoint/2010/main" val="42370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78827" y="756157"/>
            <a:ext cx="11601891" cy="4401205"/>
          </a:xfrm>
          <a:prstGeom prst="rect">
            <a:avLst/>
          </a:prstGeom>
        </p:spPr>
        <p:txBody>
          <a:bodyPr wrap="square">
            <a:spAutoFit/>
          </a:bodyPr>
          <a:lstStyle/>
          <a:p>
            <a:pPr marL="571500" indent="-571500">
              <a:buFont typeface="Arial" panose="020B0604020202020204" pitchFamily="34" charset="0"/>
              <a:buChar char="•"/>
            </a:pPr>
            <a:r>
              <a:rPr lang="nl-NL" sz="4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ziel is onsterfelijk (…) De zielen van de gestorven mensen leven na de dood verder met verstand en bewustzijn. Zij, die in Christus sterven, sterven niet als de anderen, maar ontslapen. Zij gaan van het aardse leven naar het hemelse leven, direct na het lichamelijk sterven.</a:t>
            </a:r>
          </a:p>
        </p:txBody>
      </p:sp>
    </p:spTree>
    <p:extLst>
      <p:ext uri="{BB962C8B-B14F-4D97-AF65-F5344CB8AC3E}">
        <p14:creationId xmlns:p14="http://schemas.microsoft.com/office/powerpoint/2010/main" val="351524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47654" y="475602"/>
            <a:ext cx="11601891" cy="5632311"/>
          </a:xfrm>
          <a:prstGeom prst="rect">
            <a:avLst/>
          </a:prstGeom>
        </p:spPr>
        <p:txBody>
          <a:bodyPr wrap="square">
            <a:spAutoFit/>
          </a:bodyPr>
          <a:lstStyle/>
          <a:p>
            <a:pPr marL="571500" lvl="0" indent="-571500">
              <a:buFont typeface="Arial" panose="020B0604020202020204" pitchFamily="34" charset="0"/>
              <a:buChar char="•"/>
            </a:pPr>
            <a:r>
              <a:rPr lang="nl-NL" sz="4000" dirty="0">
                <a:solidFill>
                  <a:srgbClr val="002060"/>
                </a:solidFill>
                <a:latin typeface="Verdana" panose="020B0604030504040204" pitchFamily="34" charset="0"/>
                <a:ea typeface="Verdana" panose="020B0604030504040204" pitchFamily="34" charset="0"/>
                <a:cs typeface="Verdana" panose="020B0604030504040204" pitchFamily="34" charset="0"/>
              </a:rPr>
              <a:t>De Bijbel vertelt ons dat een mens na zijn overlijden naar de hemel of de hel wordt gevoerd, afhankelijk van zijn aanvaarding of afwijzing van Christus als zijn Redder. Voor gelovigen betekent het leven na de dood een bestaan buiten het lichaam en een samenzijn met de </a:t>
            </a:r>
            <a:r>
              <a:rPr lang="nl-NL" sz="4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Heer. Voor </a:t>
            </a:r>
            <a:r>
              <a:rPr lang="nl-NL" sz="4000" dirty="0">
                <a:solidFill>
                  <a:srgbClr val="002060"/>
                </a:solidFill>
                <a:latin typeface="Verdana" panose="020B0604030504040204" pitchFamily="34" charset="0"/>
                <a:ea typeface="Verdana" panose="020B0604030504040204" pitchFamily="34" charset="0"/>
                <a:cs typeface="Verdana" panose="020B0604030504040204" pitchFamily="34" charset="0"/>
              </a:rPr>
              <a:t>ongelovigen zal er na de dood een eeuwige straf in de </a:t>
            </a:r>
            <a:r>
              <a:rPr lang="nl-NL" sz="4000">
                <a:solidFill>
                  <a:srgbClr val="002060"/>
                </a:solidFill>
                <a:latin typeface="Verdana" panose="020B0604030504040204" pitchFamily="34" charset="0"/>
                <a:ea typeface="Verdana" panose="020B0604030504040204" pitchFamily="34" charset="0"/>
                <a:cs typeface="Verdana" panose="020B0604030504040204" pitchFamily="34" charset="0"/>
              </a:rPr>
              <a:t>hel </a:t>
            </a:r>
            <a:r>
              <a:rPr lang="nl-NL" sz="4000" smtClean="0">
                <a:solidFill>
                  <a:srgbClr val="002060"/>
                </a:solidFill>
                <a:latin typeface="Verdana" panose="020B0604030504040204" pitchFamily="34" charset="0"/>
                <a:ea typeface="Verdana" panose="020B0604030504040204" pitchFamily="34" charset="0"/>
                <a:cs typeface="Verdana" panose="020B0604030504040204" pitchFamily="34" charset="0"/>
              </a:rPr>
              <a:t>plaatsvinden.</a:t>
            </a:r>
            <a:endParaRPr lang="nl-NL" sz="4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161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226</Words>
  <Application>Microsoft Office PowerPoint</Application>
  <PresentationFormat>Breedbeeld</PresentationFormat>
  <Paragraphs>9</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 Oudijn</cp:lastModifiedBy>
  <cp:revision>5</cp:revision>
  <dcterms:created xsi:type="dcterms:W3CDTF">2017-01-31T19:25:01Z</dcterms:created>
  <dcterms:modified xsi:type="dcterms:W3CDTF">2017-02-05T18:40:36Z</dcterms:modified>
</cp:coreProperties>
</file>