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91" r:id="rId3"/>
    <p:sldId id="290" r:id="rId4"/>
    <p:sldId id="277" r:id="rId5"/>
    <p:sldId id="275" r:id="rId6"/>
    <p:sldId id="269" r:id="rId7"/>
    <p:sldId id="276" r:id="rId8"/>
    <p:sldId id="278" r:id="rId9"/>
    <p:sldId id="279" r:id="rId10"/>
    <p:sldId id="280" r:id="rId11"/>
    <p:sldId id="281" r:id="rId12"/>
    <p:sldId id="283" r:id="rId13"/>
    <p:sldId id="284" r:id="rId14"/>
    <p:sldId id="285" r:id="rId15"/>
    <p:sldId id="286" r:id="rId16"/>
    <p:sldId id="288" r:id="rId17"/>
    <p:sldId id="289" r:id="rId1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159A4-7A75-47E9-97B1-A2520305D95F}" type="datetimeFigureOut">
              <a:rPr lang="nl-NL" smtClean="0"/>
              <a:t>2-4-2017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84106A-C65C-49F2-9090-6983A72377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8956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4402256"/>
          </a:xfrm>
        </p:spPr>
        <p:txBody>
          <a:bodyPr/>
          <a:lstStyle/>
          <a:p>
            <a:r>
              <a:rPr lang="nl-NL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Latijnse Vulgaat: andere indeling.</a:t>
            </a:r>
          </a:p>
          <a:p>
            <a:endParaRPr lang="nl-NL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Wingdings" panose="05000000000000000000" pitchFamily="2" charset="2"/>
            </a:endParaRPr>
          </a:p>
          <a:p>
            <a:r>
              <a:rPr lang="nl-NL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Eerst de Jood</a:t>
            </a:r>
            <a:endParaRPr lang="nl-NL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Wingdings" panose="05000000000000000000" pitchFamily="2" charset="2"/>
            </a:endParaRPr>
          </a:p>
          <a:p>
            <a:endParaRPr lang="nl-NL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Wingdings" panose="05000000000000000000" pitchFamily="2" charset="2"/>
            </a:endParaRPr>
          </a:p>
          <a:p>
            <a:r>
              <a:rPr lang="nl-NL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Hebreeën tussen Paulus brieven in Griekse manuscripten.</a:t>
            </a:r>
            <a:endParaRPr lang="nl-NL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Wingdings" panose="05000000000000000000" pitchFamily="2" charset="2"/>
            </a:endParaRPr>
          </a:p>
          <a:p>
            <a:endParaRPr lang="nl-NL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Veel meer over te zeggen: aantal boeken.</a:t>
            </a:r>
          </a:p>
          <a:p>
            <a:r>
              <a:rPr lang="nl-NL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70 in onze telling, 49 in de Hebreeuwse.</a:t>
            </a:r>
          </a:p>
          <a:p>
            <a:r>
              <a:rPr lang="nl-NL" sz="16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10x7 of 7x7</a:t>
            </a:r>
            <a:endParaRPr lang="nl-NL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333C8-B77B-4CE7-A0D9-5D292CB9FA6E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4568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9BE18-7C05-421A-9AB0-FE5B416DFC29}" type="datetimeFigureOut">
              <a:rPr lang="nl-NL" smtClean="0"/>
              <a:t>2-4-2017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FA83-FEF0-4706-B7C1-EDA1B28297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7695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9BE18-7C05-421A-9AB0-FE5B416DFC29}" type="datetimeFigureOut">
              <a:rPr lang="nl-NL" smtClean="0"/>
              <a:t>2-4-2017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FA83-FEF0-4706-B7C1-EDA1B28297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2176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9BE18-7C05-421A-9AB0-FE5B416DFC29}" type="datetimeFigureOut">
              <a:rPr lang="nl-NL" smtClean="0"/>
              <a:t>2-4-2017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FA83-FEF0-4706-B7C1-EDA1B28297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66712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9BE18-7C05-421A-9AB0-FE5B416DFC29}" type="datetimeFigureOut">
              <a:rPr lang="nl-NL" smtClean="0"/>
              <a:t>2-4-2017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FA83-FEF0-4706-B7C1-EDA1B28297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9775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9BE18-7C05-421A-9AB0-FE5B416DFC29}" type="datetimeFigureOut">
              <a:rPr lang="nl-NL" smtClean="0"/>
              <a:t>2-4-2017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FA83-FEF0-4706-B7C1-EDA1B28297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621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9BE18-7C05-421A-9AB0-FE5B416DFC29}" type="datetimeFigureOut">
              <a:rPr lang="nl-NL" smtClean="0"/>
              <a:t>2-4-2017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FA83-FEF0-4706-B7C1-EDA1B28297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139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9BE18-7C05-421A-9AB0-FE5B416DFC29}" type="datetimeFigureOut">
              <a:rPr lang="nl-NL" smtClean="0"/>
              <a:t>2-4-2017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FA83-FEF0-4706-B7C1-EDA1B28297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3507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9BE18-7C05-421A-9AB0-FE5B416DFC29}" type="datetimeFigureOut">
              <a:rPr lang="nl-NL" smtClean="0"/>
              <a:t>2-4-2017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FA83-FEF0-4706-B7C1-EDA1B28297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3034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9BE18-7C05-421A-9AB0-FE5B416DFC29}" type="datetimeFigureOut">
              <a:rPr lang="nl-NL" smtClean="0"/>
              <a:t>2-4-2017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FA83-FEF0-4706-B7C1-EDA1B28297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0723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9BE18-7C05-421A-9AB0-FE5B416DFC29}" type="datetimeFigureOut">
              <a:rPr lang="nl-NL" smtClean="0"/>
              <a:t>2-4-2017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FA83-FEF0-4706-B7C1-EDA1B28297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5664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9BE18-7C05-421A-9AB0-FE5B416DFC29}" type="datetimeFigureOut">
              <a:rPr lang="nl-NL" smtClean="0"/>
              <a:t>2-4-2017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FA83-FEF0-4706-B7C1-EDA1B28297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1260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9BE18-7C05-421A-9AB0-FE5B416DFC29}" type="datetimeFigureOut">
              <a:rPr lang="nl-NL" smtClean="0"/>
              <a:t>2-4-2017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0FA83-FEF0-4706-B7C1-EDA1B28297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3494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251520" y="5999652"/>
            <a:ext cx="3275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nl-NL" sz="2000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april 2017</a:t>
            </a:r>
            <a:endParaRPr lang="nl-NL" sz="2000" dirty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200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Hendrik Ido Ambacht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251520" y="478128"/>
            <a:ext cx="1083558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50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hoe werd het nieuwe testament samengesteld?</a:t>
            </a: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9855" y="2265218"/>
            <a:ext cx="7198909" cy="3734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657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3743254" y="2716009"/>
            <a:ext cx="5463092" cy="861774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nl-NL" sz="50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4472C4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</a:t>
            </a:r>
            <a:r>
              <a:rPr lang="nl-NL" sz="5000" b="1" dirty="0" err="1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4472C4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Timotheus</a:t>
            </a:r>
            <a:r>
              <a:rPr lang="nl-NL" sz="50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4472C4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3</a:t>
            </a:r>
          </a:p>
        </p:txBody>
      </p:sp>
    </p:spTree>
    <p:extLst>
      <p:ext uri="{BB962C8B-B14F-4D97-AF65-F5344CB8AC3E}">
        <p14:creationId xmlns:p14="http://schemas.microsoft.com/office/powerpoint/2010/main" val="369822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3743254" y="2716009"/>
            <a:ext cx="5463092" cy="861774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nl-NL" sz="50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4472C4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</a:t>
            </a:r>
            <a:r>
              <a:rPr lang="nl-NL" sz="5000" b="1" dirty="0" err="1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4472C4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Timotheus</a:t>
            </a:r>
            <a:r>
              <a:rPr lang="nl-NL" sz="50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4472C4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4</a:t>
            </a:r>
          </a:p>
        </p:txBody>
      </p:sp>
    </p:spTree>
    <p:extLst>
      <p:ext uri="{BB962C8B-B14F-4D97-AF65-F5344CB8AC3E}">
        <p14:creationId xmlns:p14="http://schemas.microsoft.com/office/powerpoint/2010/main" val="85366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487877" y="353464"/>
            <a:ext cx="1132312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Petrus 5</a:t>
            </a:r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13 De mede-uitgekozene in 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Babel 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groet jullie; </a:t>
            </a:r>
            <a:endParaRPr lang="nl-NL" sz="30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NL" sz="3000" u="sng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ook Markus</a:t>
            </a:r>
            <a:r>
              <a:rPr lang="nl-NL" sz="3000" u="sng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mijn zoon.</a:t>
            </a:r>
            <a:endParaRPr lang="nl-NL" sz="3000" u="sng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34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487877" y="353464"/>
            <a:ext cx="11323123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Galaten 2</a:t>
            </a:r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 En toen </a:t>
            </a:r>
            <a:r>
              <a:rPr lang="nl-NL" sz="3000" u="sng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Jakobus, </a:t>
            </a:r>
            <a:r>
              <a:rPr lang="nl-NL" sz="3000" u="sng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Kefas</a:t>
            </a:r>
            <a:r>
              <a:rPr lang="nl-NL" sz="3000" u="sng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en Johannes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die geacht werden steunpilaren te zijn, de mij gegeven genade erkenden, gaven zij mij en Barnabas de rechterhand van 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gemeenschap (…)</a:t>
            </a:r>
            <a:endParaRPr lang="nl-NL" sz="3000" u="sng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1231322" y="4197927"/>
            <a:ext cx="9860973" cy="147732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3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Johannes 1</a:t>
            </a:r>
          </a:p>
          <a:p>
            <a:r>
              <a:rPr lang="nl-NL" sz="3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43……. jij zult heten </a:t>
            </a:r>
            <a:r>
              <a:rPr lang="nl-NL" sz="3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Kefas</a:t>
            </a:r>
            <a:r>
              <a:rPr lang="nl-NL" sz="3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wat vertaald wordt met Petrus.</a:t>
            </a:r>
            <a:endParaRPr lang="nl-NL" sz="3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242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487877" y="353464"/>
            <a:ext cx="11323123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Galaten 2</a:t>
            </a:r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 En toen </a:t>
            </a:r>
            <a:r>
              <a:rPr lang="nl-NL" sz="3000" u="sng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Jakobus, </a:t>
            </a:r>
            <a:r>
              <a:rPr lang="nl-NL" sz="3000" u="sng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Kefas</a:t>
            </a:r>
            <a:r>
              <a:rPr lang="nl-NL" sz="3000" u="sng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en Johannes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die geacht werden steunpilaren te zijn, de mij gegeven genade erkenden, gaven zij mij en Barnabas de rechterhand van 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gemeenschap (…)</a:t>
            </a:r>
            <a:endParaRPr lang="nl-NL" sz="3000" u="sng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4660322" y="3321704"/>
            <a:ext cx="3002973" cy="286232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30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Jakobus</a:t>
            </a:r>
            <a:endParaRPr lang="nl-NL" sz="3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sz="3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</a:t>
            </a:r>
            <a:r>
              <a:rPr lang="nl-NL" sz="3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Petrus</a:t>
            </a:r>
          </a:p>
          <a:p>
            <a:r>
              <a:rPr lang="nl-NL" sz="3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Petrus</a:t>
            </a:r>
            <a:endParaRPr lang="nl-NL" sz="3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sz="3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Johannes</a:t>
            </a:r>
          </a:p>
          <a:p>
            <a:r>
              <a:rPr lang="nl-NL" sz="3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Johannes</a:t>
            </a:r>
          </a:p>
          <a:p>
            <a:r>
              <a:rPr lang="nl-NL" sz="3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 Johannes</a:t>
            </a:r>
            <a:endParaRPr lang="nl-NL" sz="3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555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446806" y="69576"/>
            <a:ext cx="3397827" cy="674030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Mattheüs</a:t>
            </a:r>
          </a:p>
          <a:p>
            <a:r>
              <a:rPr lang="nl-NL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Marcus </a:t>
            </a:r>
          </a:p>
          <a:p>
            <a:r>
              <a:rPr lang="nl-NL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Lukas</a:t>
            </a:r>
          </a:p>
          <a:p>
            <a:r>
              <a:rPr lang="nl-NL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Johannes</a:t>
            </a:r>
            <a:endParaRPr lang="nl-NL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Handelingen</a:t>
            </a:r>
          </a:p>
          <a:p>
            <a:r>
              <a:rPr lang="nl-NL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Romeinen</a:t>
            </a:r>
          </a:p>
          <a:p>
            <a:r>
              <a:rPr lang="nl-NL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en 2 Korinthe</a:t>
            </a:r>
          </a:p>
          <a:p>
            <a:r>
              <a:rPr lang="nl-NL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Galaten</a:t>
            </a:r>
          </a:p>
          <a:p>
            <a:r>
              <a:rPr lang="nl-NL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Efeze</a:t>
            </a:r>
          </a:p>
          <a:p>
            <a:r>
              <a:rPr lang="nl-NL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Filippenzen</a:t>
            </a:r>
          </a:p>
          <a:p>
            <a:r>
              <a:rPr lang="nl-NL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Kolossenzen</a:t>
            </a:r>
          </a:p>
          <a:p>
            <a:r>
              <a:rPr lang="nl-NL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en 2 Thessalonicenzen</a:t>
            </a:r>
          </a:p>
          <a:p>
            <a:r>
              <a:rPr lang="nl-NL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en 2 Timotheüs</a:t>
            </a:r>
          </a:p>
          <a:p>
            <a:r>
              <a:rPr lang="nl-NL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Titus</a:t>
            </a:r>
          </a:p>
          <a:p>
            <a:r>
              <a:rPr lang="nl-NL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Filemon</a:t>
            </a:r>
          </a:p>
          <a:p>
            <a:r>
              <a:rPr lang="nl-NL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Hebreeën</a:t>
            </a:r>
          </a:p>
          <a:p>
            <a:r>
              <a:rPr lang="nl-NL" b="1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Jakobus</a:t>
            </a:r>
            <a:endParaRPr lang="nl-NL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</a:t>
            </a:r>
            <a:r>
              <a:rPr lang="nl-NL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Petrus</a:t>
            </a:r>
          </a:p>
          <a:p>
            <a:r>
              <a:rPr lang="nl-NL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Petrus</a:t>
            </a:r>
          </a:p>
          <a:p>
            <a:r>
              <a:rPr lang="nl-NL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Johannes</a:t>
            </a:r>
          </a:p>
          <a:p>
            <a:r>
              <a:rPr lang="nl-NL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Johannes</a:t>
            </a:r>
          </a:p>
          <a:p>
            <a:r>
              <a:rPr lang="nl-NL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 Johannes</a:t>
            </a:r>
          </a:p>
          <a:p>
            <a:r>
              <a:rPr lang="nl-NL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Judas</a:t>
            </a:r>
          </a:p>
          <a:p>
            <a:r>
              <a:rPr lang="nl-NL" b="1" dirty="0" smtClean="0">
                <a:solidFill>
                  <a:srgbClr val="CC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Openbaring</a:t>
            </a:r>
            <a:endParaRPr lang="nl-NL" sz="3000" b="1" dirty="0" smtClean="0">
              <a:solidFill>
                <a:schemeClr val="accent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Tekstvak 1"/>
          <p:cNvSpPr txBox="1"/>
          <p:nvPr/>
        </p:nvSpPr>
        <p:spPr>
          <a:xfrm>
            <a:off x="3986644" y="446809"/>
            <a:ext cx="463434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600" b="1" dirty="0" smtClean="0">
                <a:solidFill>
                  <a:srgbClr val="002060"/>
                </a:solidFill>
              </a:rPr>
              <a:t>Indeling naar Latijnse Vulgaat</a:t>
            </a:r>
            <a:endParaRPr lang="nl-NL" sz="2600" b="1" dirty="0">
              <a:solidFill>
                <a:srgbClr val="002060"/>
              </a:solidFill>
            </a:endParaRPr>
          </a:p>
        </p:txBody>
      </p:sp>
      <p:sp>
        <p:nvSpPr>
          <p:cNvPr id="4" name="PIJL-LINKS 3"/>
          <p:cNvSpPr/>
          <p:nvPr/>
        </p:nvSpPr>
        <p:spPr>
          <a:xfrm>
            <a:off x="3986644" y="1052641"/>
            <a:ext cx="1998520" cy="776159"/>
          </a:xfrm>
          <a:prstGeom prst="lef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Tekstvak 6"/>
          <p:cNvSpPr txBox="1"/>
          <p:nvPr/>
        </p:nvSpPr>
        <p:spPr>
          <a:xfrm>
            <a:off x="8620990" y="69577"/>
            <a:ext cx="3397827" cy="674030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Mattheüs</a:t>
            </a:r>
          </a:p>
          <a:p>
            <a:r>
              <a:rPr lang="nl-NL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Marcus </a:t>
            </a:r>
          </a:p>
          <a:p>
            <a:r>
              <a:rPr lang="nl-NL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Lukas</a:t>
            </a:r>
          </a:p>
          <a:p>
            <a:r>
              <a:rPr lang="nl-NL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Johannes</a:t>
            </a:r>
            <a:endParaRPr lang="nl-NL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Handelingen</a:t>
            </a:r>
          </a:p>
          <a:p>
            <a:r>
              <a:rPr lang="nl-NL" b="1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Jakobus</a:t>
            </a:r>
            <a:endParaRPr lang="nl-NL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Petrus</a:t>
            </a:r>
          </a:p>
          <a:p>
            <a:r>
              <a:rPr lang="nl-NL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Petrus</a:t>
            </a:r>
          </a:p>
          <a:p>
            <a:r>
              <a:rPr lang="nl-NL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Johannes</a:t>
            </a:r>
          </a:p>
          <a:p>
            <a:r>
              <a:rPr lang="nl-NL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Johannes</a:t>
            </a:r>
          </a:p>
          <a:p>
            <a:r>
              <a:rPr lang="nl-NL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 Johannes</a:t>
            </a:r>
          </a:p>
          <a:p>
            <a:r>
              <a:rPr lang="nl-NL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Judas</a:t>
            </a:r>
          </a:p>
          <a:p>
            <a:r>
              <a:rPr lang="nl-NL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Romeinen</a:t>
            </a:r>
          </a:p>
          <a:p>
            <a:r>
              <a:rPr lang="nl-NL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en 2 Korinthe</a:t>
            </a:r>
          </a:p>
          <a:p>
            <a:r>
              <a:rPr lang="nl-NL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Galaten</a:t>
            </a:r>
          </a:p>
          <a:p>
            <a:r>
              <a:rPr lang="nl-NL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Efeze</a:t>
            </a:r>
          </a:p>
          <a:p>
            <a:r>
              <a:rPr lang="nl-NL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Filippenzen</a:t>
            </a:r>
          </a:p>
          <a:p>
            <a:r>
              <a:rPr lang="nl-NL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Kolossenzen</a:t>
            </a:r>
          </a:p>
          <a:p>
            <a:r>
              <a:rPr lang="nl-NL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en 2 Thessalonicenzen</a:t>
            </a:r>
          </a:p>
          <a:p>
            <a:r>
              <a:rPr lang="nl-NL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Hebreeën (!!)</a:t>
            </a:r>
            <a:endParaRPr lang="nl-NL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en 2 Timotheüs</a:t>
            </a:r>
          </a:p>
          <a:p>
            <a:r>
              <a:rPr lang="nl-NL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Titus</a:t>
            </a:r>
          </a:p>
          <a:p>
            <a:r>
              <a:rPr lang="nl-NL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Filemon</a:t>
            </a:r>
          </a:p>
          <a:p>
            <a:r>
              <a:rPr lang="nl-NL" b="1" dirty="0" smtClean="0">
                <a:solidFill>
                  <a:srgbClr val="CC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Openbaring</a:t>
            </a:r>
            <a:endParaRPr lang="nl-NL" sz="3000" b="1" dirty="0" smtClean="0">
              <a:solidFill>
                <a:schemeClr val="accent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4076698" y="4862945"/>
            <a:ext cx="463434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600" b="1" dirty="0" smtClean="0">
                <a:solidFill>
                  <a:srgbClr val="002060"/>
                </a:solidFill>
              </a:rPr>
              <a:t>Indeling Griekse manuscripten</a:t>
            </a:r>
            <a:endParaRPr lang="nl-NL" sz="2600" b="1" dirty="0">
              <a:solidFill>
                <a:srgbClr val="002060"/>
              </a:solidFill>
            </a:endParaRPr>
          </a:p>
        </p:txBody>
      </p:sp>
      <p:sp>
        <p:nvSpPr>
          <p:cNvPr id="9" name="PIJL-RECHTS 8"/>
          <p:cNvSpPr/>
          <p:nvPr/>
        </p:nvSpPr>
        <p:spPr>
          <a:xfrm>
            <a:off x="5985164" y="5566251"/>
            <a:ext cx="2078183" cy="103277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086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541811" y="603836"/>
            <a:ext cx="11323123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nl-NL" sz="3000" b="1" u="sng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‘Oude testament’</a:t>
            </a:r>
          </a:p>
          <a:p>
            <a:pPr lvl="0"/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originele indeling van de Hebreeuwse geschriften is een heel andere dan onze indeling van het oude testament. Tenach staat voor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pPr lvl="0"/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T van Thora (Wet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					</a:t>
            </a:r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boeken</a:t>
            </a:r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N van </a:t>
            </a:r>
            <a:r>
              <a:rPr lang="nl-NL" sz="30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Nevie’iem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(Profeten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			</a:t>
            </a:r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boeken	</a:t>
            </a:r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CH van </a:t>
            </a:r>
            <a:r>
              <a:rPr lang="nl-NL" sz="30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Ketoeviem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(Geschriften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	</a:t>
            </a:r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nl-NL" sz="3000" b="1" u="sng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11 </a:t>
            </a:r>
            <a:r>
              <a:rPr lang="nl-NL" sz="3000" u="sng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boeken</a:t>
            </a:r>
          </a:p>
          <a:p>
            <a:pPr lvl="0"/>
            <a:endParaRPr lang="nl-NL" sz="3000" u="sng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					     </a:t>
            </a:r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22 boeken</a:t>
            </a:r>
          </a:p>
        </p:txBody>
      </p:sp>
    </p:spTree>
    <p:extLst>
      <p:ext uri="{BB962C8B-B14F-4D97-AF65-F5344CB8AC3E}">
        <p14:creationId xmlns:p14="http://schemas.microsoft.com/office/powerpoint/2010/main" val="424805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572984" y="572663"/>
            <a:ext cx="11323123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000" b="1" u="sng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‘Oude testament’</a:t>
            </a:r>
          </a:p>
          <a:p>
            <a:pPr lvl="0"/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originele indeling van de Hebreeuwse geschriften is een heel andere dan onze indeling van het oude testament. Tenach staat voor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pPr lvl="0"/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T van Thora (Wet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					</a:t>
            </a:r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boeken</a:t>
            </a:r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N van </a:t>
            </a:r>
            <a:r>
              <a:rPr lang="nl-NL" sz="30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Nevie’iem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(Profeten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			</a:t>
            </a:r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boeken	</a:t>
            </a:r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CH van </a:t>
            </a:r>
            <a:r>
              <a:rPr lang="nl-NL" sz="30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Ketoeviem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(Geschriften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	</a:t>
            </a:r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nl-NL" sz="3000" b="1" u="sng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11 </a:t>
            </a:r>
            <a:r>
              <a:rPr lang="nl-NL" sz="3000" u="sng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boeken</a:t>
            </a:r>
          </a:p>
          <a:p>
            <a:pPr lvl="0"/>
            <a:endParaRPr lang="nl-NL" sz="3000" u="sng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					     </a:t>
            </a:r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22 boeken</a:t>
            </a:r>
          </a:p>
          <a:p>
            <a:pPr lvl="0"/>
            <a:r>
              <a:rPr lang="nl-NL" sz="30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nieuwe testament	     27 boeken</a:t>
            </a:r>
          </a:p>
          <a:p>
            <a:pPr lvl="0"/>
            <a:endParaRPr lang="nl-NL" sz="30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	Totaal			     49 (=7x7)</a:t>
            </a:r>
          </a:p>
        </p:txBody>
      </p:sp>
    </p:spTree>
    <p:extLst>
      <p:ext uri="{BB962C8B-B14F-4D97-AF65-F5344CB8AC3E}">
        <p14:creationId xmlns:p14="http://schemas.microsoft.com/office/powerpoint/2010/main" val="1463469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707" y="522575"/>
            <a:ext cx="2276475" cy="2009775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574962" y="3109529"/>
            <a:ext cx="1110788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000" dirty="0">
                <a:latin typeface="Arial" panose="020B0604020202020204" pitchFamily="34" charset="0"/>
                <a:cs typeface="Arial" panose="020B0604020202020204" pitchFamily="34" charset="0"/>
              </a:rPr>
              <a:t>Wat betreft de canon van het Nieuwe Testament bestaat binnen de christelijke kerken geen verschil van mening. Deze canon kreeg een officieel karakter in de Paasbrief van de Alexandrijnse bisschop </a:t>
            </a:r>
            <a:r>
              <a:rPr lang="nl-NL" sz="3000" dirty="0" err="1">
                <a:latin typeface="Arial" panose="020B0604020202020204" pitchFamily="34" charset="0"/>
                <a:cs typeface="Arial" panose="020B0604020202020204" pitchFamily="34" charset="0"/>
              </a:rPr>
              <a:t>Athanasius</a:t>
            </a:r>
            <a:r>
              <a:rPr lang="nl-NL" sz="3000" dirty="0">
                <a:latin typeface="Arial" panose="020B0604020202020204" pitchFamily="34" charset="0"/>
                <a:cs typeface="Arial" panose="020B0604020202020204" pitchFamily="34" charset="0"/>
              </a:rPr>
              <a:t> in 367, waarin deze de 27 boeken van het Nieuwe Testament als gezaghebbend voor de christelijke kerk aanmerkte. Latere concilies hebben dit steeds bevestigd.</a:t>
            </a:r>
          </a:p>
        </p:txBody>
      </p:sp>
    </p:spTree>
    <p:extLst>
      <p:ext uri="{BB962C8B-B14F-4D97-AF65-F5344CB8AC3E}">
        <p14:creationId xmlns:p14="http://schemas.microsoft.com/office/powerpoint/2010/main" val="77795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016" y="439449"/>
            <a:ext cx="2276475" cy="2009775"/>
          </a:xfrm>
          <a:prstGeom prst="rect">
            <a:avLst/>
          </a:prstGeom>
        </p:spPr>
      </p:pic>
      <p:sp>
        <p:nvSpPr>
          <p:cNvPr id="6" name="Rechthoek 5"/>
          <p:cNvSpPr/>
          <p:nvPr/>
        </p:nvSpPr>
        <p:spPr>
          <a:xfrm>
            <a:off x="437716" y="2687057"/>
            <a:ext cx="1127283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000" dirty="0">
                <a:latin typeface="Arial" panose="020B0604020202020204" pitchFamily="34" charset="0"/>
                <a:cs typeface="Arial" panose="020B0604020202020204" pitchFamily="34" charset="0"/>
              </a:rPr>
              <a:t>Er bestaan verschillende onjuiste visies op de rol van het concilie in het vaststellen van de canon van de </a:t>
            </a:r>
            <a:r>
              <a:rPr lang="nl-NL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Bijbel(…) De </a:t>
            </a:r>
            <a:r>
              <a:rPr lang="nl-NL" sz="3000" dirty="0">
                <a:latin typeface="Arial" panose="020B0604020202020204" pitchFamily="34" charset="0"/>
                <a:cs typeface="Arial" panose="020B0604020202020204" pitchFamily="34" charset="0"/>
              </a:rPr>
              <a:t>ontwikkeling van de canon van het Nieuwe Testament was een lang </a:t>
            </a:r>
            <a:r>
              <a:rPr lang="nl-NL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proces (…) </a:t>
            </a:r>
            <a:r>
              <a:rPr lang="nl-NL" sz="3000" dirty="0">
                <a:latin typeface="Arial" panose="020B0604020202020204" pitchFamily="34" charset="0"/>
                <a:cs typeface="Arial" panose="020B0604020202020204" pitchFamily="34" charset="0"/>
              </a:rPr>
              <a:t>Op het concilie van Hippo (393 </a:t>
            </a:r>
            <a:r>
              <a:rPr lang="nl-NL" sz="3000" dirty="0" err="1">
                <a:latin typeface="Arial" panose="020B0604020202020204" pitchFamily="34" charset="0"/>
                <a:cs typeface="Arial" panose="020B0604020202020204" pitchFamily="34" charset="0"/>
              </a:rPr>
              <a:t>n.Chr</a:t>
            </a:r>
            <a:r>
              <a:rPr lang="nl-NL" sz="3000" dirty="0">
                <a:latin typeface="Arial" panose="020B0604020202020204" pitchFamily="34" charset="0"/>
                <a:cs typeface="Arial" panose="020B0604020202020204" pitchFamily="34" charset="0"/>
              </a:rPr>
              <a:t>.) en het concilie van Carthago (418 </a:t>
            </a:r>
            <a:r>
              <a:rPr lang="nl-NL" sz="3000" dirty="0" err="1">
                <a:latin typeface="Arial" panose="020B0604020202020204" pitchFamily="34" charset="0"/>
                <a:cs typeface="Arial" panose="020B0604020202020204" pitchFamily="34" charset="0"/>
              </a:rPr>
              <a:t>n.Chr</a:t>
            </a:r>
            <a:r>
              <a:rPr lang="nl-NL" sz="3000" dirty="0">
                <a:latin typeface="Arial" panose="020B0604020202020204" pitchFamily="34" charset="0"/>
                <a:cs typeface="Arial" panose="020B0604020202020204" pitchFamily="34" charset="0"/>
              </a:rPr>
              <a:t>.) werd de canon van de Bijbel officieel bekrachtigd.</a:t>
            </a:r>
          </a:p>
        </p:txBody>
      </p:sp>
    </p:spTree>
    <p:extLst>
      <p:ext uri="{BB962C8B-B14F-4D97-AF65-F5344CB8AC3E}">
        <p14:creationId xmlns:p14="http://schemas.microsoft.com/office/powerpoint/2010/main" val="404491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3171754" y="2695227"/>
            <a:ext cx="5463092" cy="861774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nl-NL" sz="50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4472C4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Kolossenzen 1</a:t>
            </a:r>
          </a:p>
        </p:txBody>
      </p:sp>
    </p:spTree>
    <p:extLst>
      <p:ext uri="{BB962C8B-B14F-4D97-AF65-F5344CB8AC3E}">
        <p14:creationId xmlns:p14="http://schemas.microsoft.com/office/powerpoint/2010/main" val="93328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31550" cy="6858000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320209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574963" y="509708"/>
            <a:ext cx="10865428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</a:t>
            </a:r>
            <a:r>
              <a:rPr lang="nl-NL" sz="3000" b="1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Timotheus</a:t>
            </a:r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4</a:t>
            </a:r>
            <a:endParaRPr lang="nl-NL" sz="30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Maar  de Geest zegt uitdrukkelijk dat in latere tijden 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sommigen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afvallig zullen worden van het geloof en zich zullen wenden tot misleidende geesten en leringen van 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demonen.</a:t>
            </a:r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chthoek 2"/>
          <p:cNvSpPr/>
          <p:nvPr/>
        </p:nvSpPr>
        <p:spPr>
          <a:xfrm>
            <a:off x="574963" y="3613126"/>
            <a:ext cx="1130184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nl-NL" sz="30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NL" sz="3000" b="1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Timotheus</a:t>
            </a:r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3</a:t>
            </a:r>
            <a:endParaRPr lang="nl-NL" sz="30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En 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weet 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dit dat in de laatste dagen zware tijden zullen aanbreken. </a:t>
            </a:r>
            <a:endParaRPr lang="nl-NL" sz="30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(…)</a:t>
            </a:r>
          </a:p>
          <a:p>
            <a:pPr lvl="0"/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Zij hebben een schijn van godsvrucht, maar hebben de kracht ervan verloochend.  Keer u ook van hen af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8901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487877" y="353464"/>
            <a:ext cx="1132312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</a:t>
            </a:r>
            <a:r>
              <a:rPr lang="nl-NL" sz="3000" b="1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Timotheus</a:t>
            </a:r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4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</a:p>
          <a:p>
            <a:pPr lvl="0"/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 Want 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 zal een tijd komen dat zij de gezonde leer niet zullen 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verdragen…</a:t>
            </a:r>
          </a:p>
          <a:p>
            <a:pPr lvl="0"/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(…)</a:t>
            </a:r>
          </a:p>
          <a:p>
            <a:pPr lvl="0"/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Ze 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zullen hun gehoor van de waarheid afkeren en zich keren tot verzinsels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  <p:sp>
        <p:nvSpPr>
          <p:cNvPr id="5" name="Rechthoek 4"/>
          <p:cNvSpPr/>
          <p:nvPr/>
        </p:nvSpPr>
        <p:spPr>
          <a:xfrm>
            <a:off x="487877" y="3851623"/>
            <a:ext cx="11323123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Petrus 2</a:t>
            </a:r>
            <a:endParaRPr lang="nl-NL" sz="30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Maar 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 zijn ook  valse profeten onder het volk geweest,  zoals er ook onder u valse leraars zullen zijn, die heimelijk verderfelijke afwijkingen in de leer zullen invoeren. </a:t>
            </a:r>
            <a:endParaRPr lang="nl-NL" sz="30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5962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3743254" y="2716009"/>
            <a:ext cx="5463092" cy="861774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nl-NL" sz="50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4472C4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Petrus 1</a:t>
            </a:r>
          </a:p>
        </p:txBody>
      </p:sp>
    </p:spTree>
    <p:extLst>
      <p:ext uri="{BB962C8B-B14F-4D97-AF65-F5344CB8AC3E}">
        <p14:creationId xmlns:p14="http://schemas.microsoft.com/office/powerpoint/2010/main" val="32081636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3743254" y="2716009"/>
            <a:ext cx="5463092" cy="861774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nl-NL" sz="50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4472C4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Petrus 3</a:t>
            </a:r>
          </a:p>
        </p:txBody>
      </p:sp>
    </p:spTree>
    <p:extLst>
      <p:ext uri="{BB962C8B-B14F-4D97-AF65-F5344CB8AC3E}">
        <p14:creationId xmlns:p14="http://schemas.microsoft.com/office/powerpoint/2010/main" val="197172483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1532</TotalTime>
  <Words>410</Words>
  <Application>Microsoft Office PowerPoint</Application>
  <PresentationFormat>Breedbeeld</PresentationFormat>
  <Paragraphs>116</Paragraphs>
  <Slides>17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Verdana</vt:lpstr>
      <vt:lpstr>Wingdings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G Oudijn</dc:creator>
  <cp:lastModifiedBy>G Oudijn</cp:lastModifiedBy>
  <cp:revision>59</cp:revision>
  <dcterms:created xsi:type="dcterms:W3CDTF">2017-01-31T19:25:01Z</dcterms:created>
  <dcterms:modified xsi:type="dcterms:W3CDTF">2017-04-02T11:34:23Z</dcterms:modified>
</cp:coreProperties>
</file>