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8" r:id="rId2"/>
    <p:sldId id="301" r:id="rId3"/>
    <p:sldId id="317" r:id="rId4"/>
    <p:sldId id="355" r:id="rId5"/>
    <p:sldId id="318" r:id="rId6"/>
    <p:sldId id="319" r:id="rId7"/>
    <p:sldId id="346" r:id="rId8"/>
    <p:sldId id="345" r:id="rId9"/>
    <p:sldId id="316" r:id="rId10"/>
    <p:sldId id="320" r:id="rId11"/>
    <p:sldId id="322" r:id="rId12"/>
    <p:sldId id="321" r:id="rId13"/>
    <p:sldId id="323" r:id="rId14"/>
    <p:sldId id="324" r:id="rId15"/>
    <p:sldId id="325" r:id="rId16"/>
    <p:sldId id="348" r:id="rId17"/>
    <p:sldId id="349" r:id="rId18"/>
    <p:sldId id="351" r:id="rId19"/>
    <p:sldId id="350" r:id="rId20"/>
    <p:sldId id="356" r:id="rId21"/>
    <p:sldId id="326" r:id="rId22"/>
    <p:sldId id="352" r:id="rId23"/>
    <p:sldId id="353" r:id="rId24"/>
    <p:sldId id="327" r:id="rId2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4" autoAdjust="0"/>
    <p:restoredTop sz="94660"/>
  </p:normalViewPr>
  <p:slideViewPr>
    <p:cSldViewPr snapToGrid="0">
      <p:cViewPr varScale="1">
        <p:scale>
          <a:sx n="92" d="100"/>
          <a:sy n="92" d="100"/>
        </p:scale>
        <p:origin x="498" y="9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64A6EF-CB02-48DE-9D12-0F764397CD53}" type="datetimeFigureOut">
              <a:rPr lang="nl-NL" smtClean="0"/>
              <a:t>24-12-2017</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CC728-698F-42B6-9C18-F019068154F8}" type="slidenum">
              <a:rPr lang="nl-NL" smtClean="0"/>
              <a:t>‹nr.›</a:t>
            </a:fld>
            <a:endParaRPr lang="nl-NL"/>
          </a:p>
        </p:txBody>
      </p:sp>
    </p:spTree>
    <p:extLst>
      <p:ext uri="{BB962C8B-B14F-4D97-AF65-F5344CB8AC3E}">
        <p14:creationId xmlns:p14="http://schemas.microsoft.com/office/powerpoint/2010/main" val="613123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t>1</a:t>
            </a:fld>
            <a:endParaRPr lang="nl-NL"/>
          </a:p>
        </p:txBody>
      </p:sp>
    </p:spTree>
    <p:extLst>
      <p:ext uri="{BB962C8B-B14F-4D97-AF65-F5344CB8AC3E}">
        <p14:creationId xmlns:p14="http://schemas.microsoft.com/office/powerpoint/2010/main" val="1041220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24-12-2017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797073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24-12-2017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198737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24-12-2017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139607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24-12-2017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3750917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24-12-2017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3420591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EDCC6EAC-5D6F-4E98-B6F0-1A43805D3C3D}" type="datetimeFigureOut">
              <a:rPr lang="nl-NL" smtClean="0"/>
              <a:t>24-12-2017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2445668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EDCC6EAC-5D6F-4E98-B6F0-1A43805D3C3D}" type="datetimeFigureOut">
              <a:rPr lang="nl-NL" smtClean="0"/>
              <a:t>24-12-2017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47191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EDCC6EAC-5D6F-4E98-B6F0-1A43805D3C3D}" type="datetimeFigureOut">
              <a:rPr lang="nl-NL" smtClean="0"/>
              <a:t>24-12-2017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2229100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DCC6EAC-5D6F-4E98-B6F0-1A43805D3C3D}" type="datetimeFigureOut">
              <a:rPr lang="nl-NL" smtClean="0"/>
              <a:t>24-12-2017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2392317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t>24-12-2017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66137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t>24-12-2017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585811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CC6EAC-5D6F-4E98-B6F0-1A43805D3C3D}" type="datetimeFigureOut">
              <a:rPr lang="nl-NL" smtClean="0"/>
              <a:t>24-12-2017</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E0513-1103-40DF-8D47-98214F913C71}" type="slidenum">
              <a:rPr lang="nl-NL" smtClean="0"/>
              <a:t>‹nr.›</a:t>
            </a:fld>
            <a:endParaRPr lang="nl-NL"/>
          </a:p>
        </p:txBody>
      </p:sp>
    </p:spTree>
    <p:extLst>
      <p:ext uri="{BB962C8B-B14F-4D97-AF65-F5344CB8AC3E}">
        <p14:creationId xmlns:p14="http://schemas.microsoft.com/office/powerpoint/2010/main" val="454236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247459" y="379299"/>
            <a:ext cx="12192000" cy="1015663"/>
          </a:xfrm>
          <a:prstGeom prst="rect">
            <a:avLst/>
          </a:prstGeom>
          <a:noFill/>
        </p:spPr>
        <p:txBody>
          <a:bodyPr wrap="square" rtlCol="0">
            <a:spAutoFit/>
          </a:bodyPr>
          <a:lstStyle/>
          <a:p>
            <a:pPr algn="ctr"/>
            <a:r>
              <a:rPr lang="nl-NL" sz="6000" b="1" dirty="0" smtClean="0">
                <a:solidFill>
                  <a:srgbClr val="002060"/>
                </a:solidFill>
                <a:latin typeface="Verdana" pitchFamily="34" charset="0"/>
                <a:ea typeface="Verdana" pitchFamily="34" charset="0"/>
                <a:cs typeface="Verdana" pitchFamily="34" charset="0"/>
              </a:rPr>
              <a:t>het erepodium</a:t>
            </a:r>
            <a:endParaRPr lang="nl-NL" sz="6000" b="1" dirty="0">
              <a:solidFill>
                <a:srgbClr val="002060"/>
              </a:solidFill>
              <a:latin typeface="Verdana" pitchFamily="34" charset="0"/>
              <a:ea typeface="Verdana" pitchFamily="34" charset="0"/>
              <a:cs typeface="Verdana" pitchFamily="34" charset="0"/>
            </a:endParaRPr>
          </a:p>
        </p:txBody>
      </p:sp>
      <p:sp>
        <p:nvSpPr>
          <p:cNvPr id="6" name="Tekstvak 5"/>
          <p:cNvSpPr txBox="1"/>
          <p:nvPr/>
        </p:nvSpPr>
        <p:spPr>
          <a:xfrm>
            <a:off x="145604" y="6019263"/>
            <a:ext cx="3275856" cy="707886"/>
          </a:xfrm>
          <a:prstGeom prst="rect">
            <a:avLst/>
          </a:prstGeom>
          <a:noFill/>
        </p:spPr>
        <p:txBody>
          <a:bodyPr wrap="square" rtlCol="0">
            <a:spAutoFit/>
          </a:bodyPr>
          <a:lstStyle/>
          <a:p>
            <a:r>
              <a:rPr lang="nl-NL" sz="2000" dirty="0" smtClean="0">
                <a:latin typeface="Verdana" pitchFamily="34" charset="0"/>
                <a:ea typeface="Verdana" pitchFamily="34" charset="0"/>
                <a:cs typeface="Verdana" pitchFamily="34" charset="0"/>
              </a:rPr>
              <a:t>24 december </a:t>
            </a:r>
            <a:r>
              <a:rPr lang="nl-NL" sz="2000" dirty="0">
                <a:latin typeface="Verdana" pitchFamily="34" charset="0"/>
                <a:ea typeface="Verdana" pitchFamily="34" charset="0"/>
                <a:cs typeface="Verdana" pitchFamily="34" charset="0"/>
              </a:rPr>
              <a:t>2017</a:t>
            </a:r>
          </a:p>
          <a:p>
            <a:r>
              <a:rPr lang="nl-NL" sz="2000" dirty="0">
                <a:latin typeface="Verdana" pitchFamily="34" charset="0"/>
                <a:ea typeface="Verdana" pitchFamily="34" charset="0"/>
                <a:cs typeface="Verdana" pitchFamily="34" charset="0"/>
              </a:rPr>
              <a:t>Hendrik Ido Ambacht</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5158" y="1622669"/>
            <a:ext cx="5186765" cy="4396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27430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35093" y="966411"/>
            <a:ext cx="11379372" cy="1754326"/>
          </a:xfrm>
          <a:prstGeom prst="rect">
            <a:avLst/>
          </a:prstGeom>
        </p:spPr>
        <p:txBody>
          <a:bodyPr wrap="square">
            <a:spAutoFit/>
          </a:bodyPr>
          <a:lstStyle/>
          <a:p>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5 En God is het, die ons juist dáártoe bewerkt en ons het onderpand van de geest geeft.</a:t>
            </a:r>
          </a:p>
          <a:p>
            <a:endPar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hthoek 4"/>
          <p:cNvSpPr/>
          <p:nvPr/>
        </p:nvSpPr>
        <p:spPr>
          <a:xfrm>
            <a:off x="435093" y="320080"/>
            <a:ext cx="3461498" cy="646331"/>
          </a:xfrm>
          <a:prstGeom prst="rect">
            <a:avLst/>
          </a:prstGeom>
          <a:solidFill>
            <a:schemeClr val="accent1">
              <a:lumMod val="20000"/>
              <a:lumOff val="80000"/>
            </a:schemeClr>
          </a:solidFill>
        </p:spPr>
        <p:txBody>
          <a:bodyPr wrap="square">
            <a:spAutoFit/>
          </a:bodyPr>
          <a:lstStyle/>
          <a:p>
            <a:r>
              <a:rPr lang="nl-NL" sz="3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 Korinthe 5</a:t>
            </a:r>
            <a:endPar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44089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35093" y="966411"/>
            <a:ext cx="11379372" cy="3416320"/>
          </a:xfrm>
          <a:prstGeom prst="rect">
            <a:avLst/>
          </a:prstGeom>
        </p:spPr>
        <p:txBody>
          <a:bodyPr wrap="square">
            <a:spAutoFit/>
          </a:bodyPr>
          <a:lstStyle/>
          <a:p>
            <a:r>
              <a:rPr lang="nl-NL"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6 Wij </a:t>
            </a:r>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hebben altijd moed, ook al weten wij, dat, terwijl wij thuis zijn in het lichaam, wij buitenshuis zijn ten opzichte van de Heer.</a:t>
            </a:r>
          </a:p>
          <a:p>
            <a:r>
              <a:rPr lang="nl-NL" sz="3600" dirty="0" smtClea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7 Want </a:t>
            </a:r>
            <a:r>
              <a:rPr lang="nl-NL" sz="36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wij wandelen door geloof, niet door waarneming.</a:t>
            </a:r>
          </a:p>
          <a:p>
            <a:endPar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hthoek 4"/>
          <p:cNvSpPr/>
          <p:nvPr/>
        </p:nvSpPr>
        <p:spPr>
          <a:xfrm>
            <a:off x="435093" y="320080"/>
            <a:ext cx="3461498" cy="646331"/>
          </a:xfrm>
          <a:prstGeom prst="rect">
            <a:avLst/>
          </a:prstGeom>
          <a:solidFill>
            <a:schemeClr val="accent1">
              <a:lumMod val="20000"/>
              <a:lumOff val="80000"/>
            </a:schemeClr>
          </a:solidFill>
        </p:spPr>
        <p:txBody>
          <a:bodyPr wrap="square">
            <a:spAutoFit/>
          </a:bodyPr>
          <a:lstStyle/>
          <a:p>
            <a:r>
              <a:rPr lang="nl-NL" sz="3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 Korinthe 5</a:t>
            </a:r>
            <a:endPar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85761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35093" y="966411"/>
            <a:ext cx="11379372" cy="3416320"/>
          </a:xfrm>
          <a:prstGeom prst="rect">
            <a:avLst/>
          </a:prstGeom>
        </p:spPr>
        <p:txBody>
          <a:bodyPr wrap="square">
            <a:spAutoFit/>
          </a:bodyPr>
          <a:lstStyle/>
          <a:p>
            <a:r>
              <a:rPr lang="nl-NL" sz="3600" dirty="0" smtClea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6 Wij </a:t>
            </a:r>
            <a:r>
              <a:rPr lang="nl-NL" sz="36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hebben altijd moed, ook al weten wij, dat, terwijl wij thuis zijn in het lichaam, wij buitenshuis zijn ten opzichte van de Heer.</a:t>
            </a:r>
          </a:p>
          <a:p>
            <a:r>
              <a:rPr lang="nl-NL"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7 Want </a:t>
            </a:r>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wij wandelen door geloof, niet door waarneming.</a:t>
            </a:r>
          </a:p>
          <a:p>
            <a:endPar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hthoek 4"/>
          <p:cNvSpPr/>
          <p:nvPr/>
        </p:nvSpPr>
        <p:spPr>
          <a:xfrm>
            <a:off x="435093" y="320080"/>
            <a:ext cx="3461498" cy="646331"/>
          </a:xfrm>
          <a:prstGeom prst="rect">
            <a:avLst/>
          </a:prstGeom>
          <a:solidFill>
            <a:schemeClr val="accent1">
              <a:lumMod val="20000"/>
              <a:lumOff val="80000"/>
            </a:schemeClr>
          </a:solidFill>
        </p:spPr>
        <p:txBody>
          <a:bodyPr wrap="square">
            <a:spAutoFit/>
          </a:bodyPr>
          <a:lstStyle/>
          <a:p>
            <a:r>
              <a:rPr lang="nl-NL" sz="3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 Korinthe 5</a:t>
            </a:r>
            <a:endPar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474098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35093" y="966411"/>
            <a:ext cx="11379372" cy="1754326"/>
          </a:xfrm>
          <a:prstGeom prst="rect">
            <a:avLst/>
          </a:prstGeom>
        </p:spPr>
        <p:txBody>
          <a:bodyPr wrap="square">
            <a:spAutoFit/>
          </a:bodyPr>
          <a:lstStyle/>
          <a:p>
            <a:r>
              <a:rPr lang="nl-NL"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8 Maar </a:t>
            </a:r>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wij hebben moed en des te meer een welbehagen om uit het lichaam buitenshuis te zijn en bij de Heer thuis te zijn</a:t>
            </a:r>
            <a:r>
              <a:rPr lang="nl-NL"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hthoek 4"/>
          <p:cNvSpPr/>
          <p:nvPr/>
        </p:nvSpPr>
        <p:spPr>
          <a:xfrm>
            <a:off x="435093" y="320080"/>
            <a:ext cx="3461498" cy="646331"/>
          </a:xfrm>
          <a:prstGeom prst="rect">
            <a:avLst/>
          </a:prstGeom>
          <a:solidFill>
            <a:schemeClr val="accent1">
              <a:lumMod val="20000"/>
              <a:lumOff val="80000"/>
            </a:schemeClr>
          </a:solidFill>
        </p:spPr>
        <p:txBody>
          <a:bodyPr wrap="square">
            <a:spAutoFit/>
          </a:bodyPr>
          <a:lstStyle/>
          <a:p>
            <a:r>
              <a:rPr lang="nl-NL" sz="3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 Korinthe 5</a:t>
            </a:r>
            <a:endPar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912693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35093" y="966411"/>
            <a:ext cx="11379372" cy="1754326"/>
          </a:xfrm>
          <a:prstGeom prst="rect">
            <a:avLst/>
          </a:prstGeom>
        </p:spPr>
        <p:txBody>
          <a:bodyPr wrap="square">
            <a:spAutoFit/>
          </a:bodyPr>
          <a:lstStyle/>
          <a:p>
            <a:r>
              <a:rPr lang="nl-NL"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9 Daarom </a:t>
            </a:r>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ook stellen wij er een eer in, hetzij thuis, hetzij buitenshuis, Hem welgevallig te zijn</a:t>
            </a:r>
            <a:r>
              <a:rPr lang="nl-NL"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hthoek 4"/>
          <p:cNvSpPr/>
          <p:nvPr/>
        </p:nvSpPr>
        <p:spPr>
          <a:xfrm>
            <a:off x="435093" y="320080"/>
            <a:ext cx="3461498" cy="646331"/>
          </a:xfrm>
          <a:prstGeom prst="rect">
            <a:avLst/>
          </a:prstGeom>
          <a:solidFill>
            <a:schemeClr val="accent1">
              <a:lumMod val="20000"/>
              <a:lumOff val="80000"/>
            </a:schemeClr>
          </a:solidFill>
        </p:spPr>
        <p:txBody>
          <a:bodyPr wrap="square">
            <a:spAutoFit/>
          </a:bodyPr>
          <a:lstStyle/>
          <a:p>
            <a:r>
              <a:rPr lang="nl-NL" sz="3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 Korinthe 5</a:t>
            </a:r>
            <a:endPar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225062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35093" y="966411"/>
            <a:ext cx="11379372" cy="2862322"/>
          </a:xfrm>
          <a:prstGeom prst="rect">
            <a:avLst/>
          </a:prstGeom>
        </p:spPr>
        <p:txBody>
          <a:bodyPr wrap="square">
            <a:spAutoFit/>
          </a:bodyPr>
          <a:lstStyle/>
          <a:p>
            <a:r>
              <a:rPr lang="nl-NL"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10 Want </a:t>
            </a:r>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wij moeten allen vlak vóór het podium van Christus openbaar gemaakt worden, </a:t>
            </a:r>
            <a:r>
              <a:rPr lang="nl-NL" sz="36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opdat een ieder voor zichzelf als beloning zal ophalen voor dat wat hij door het lichaam verricht, hetzij goed, hetzij slecht</a:t>
            </a:r>
            <a:r>
              <a:rPr lang="nl-NL" sz="3600" dirty="0" smtClea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endParaRPr lang="nl-NL" sz="36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hthoek 4"/>
          <p:cNvSpPr/>
          <p:nvPr/>
        </p:nvSpPr>
        <p:spPr>
          <a:xfrm>
            <a:off x="435093" y="320080"/>
            <a:ext cx="3461498" cy="646331"/>
          </a:xfrm>
          <a:prstGeom prst="rect">
            <a:avLst/>
          </a:prstGeom>
          <a:solidFill>
            <a:schemeClr val="accent1">
              <a:lumMod val="20000"/>
              <a:lumOff val="80000"/>
            </a:schemeClr>
          </a:solidFill>
        </p:spPr>
        <p:txBody>
          <a:bodyPr wrap="square">
            <a:spAutoFit/>
          </a:bodyPr>
          <a:lstStyle/>
          <a:p>
            <a:r>
              <a:rPr lang="nl-NL" sz="3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 Korinthe 5</a:t>
            </a:r>
            <a:endPar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40590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83127" y="542836"/>
            <a:ext cx="11887199" cy="6186309"/>
          </a:xfrm>
          <a:prstGeom prst="rect">
            <a:avLst/>
          </a:prstGeom>
        </p:spPr>
        <p:txBody>
          <a:bodyPr wrap="square">
            <a:spAutoFit/>
          </a:bodyPr>
          <a:lstStyle/>
          <a:p>
            <a:pPr algn="ctr"/>
            <a:r>
              <a:rPr lang="nl-NL" sz="3600" b="1" dirty="0" smtClean="0">
                <a:latin typeface="Verdana" panose="020B0604030504040204" pitchFamily="34" charset="0"/>
                <a:ea typeface="Verdana" panose="020B0604030504040204" pitchFamily="34" charset="0"/>
                <a:cs typeface="Verdana" panose="020B0604030504040204" pitchFamily="34" charset="0"/>
              </a:rPr>
              <a:t>Handelingen 25</a:t>
            </a:r>
            <a:endParaRPr lang="nl-NL" sz="3600" b="1" dirty="0">
              <a:latin typeface="Verdana" panose="020B0604030504040204" pitchFamily="34" charset="0"/>
              <a:ea typeface="Verdana" panose="020B0604030504040204" pitchFamily="34" charset="0"/>
              <a:cs typeface="Verdana" panose="020B0604030504040204" pitchFamily="34" charset="0"/>
            </a:endParaRPr>
          </a:p>
          <a:p>
            <a:pPr algn="ctr"/>
            <a:r>
              <a:rPr lang="nl-NL" sz="3600" dirty="0" smtClean="0">
                <a:latin typeface="Verdana" panose="020B0604030504040204" pitchFamily="34" charset="0"/>
                <a:ea typeface="Verdana" panose="020B0604030504040204" pitchFamily="34" charset="0"/>
                <a:cs typeface="Verdana" panose="020B0604030504040204" pitchFamily="34" charset="0"/>
              </a:rPr>
              <a:t>6 En </a:t>
            </a:r>
            <a:r>
              <a:rPr lang="nl-NL" sz="3600" dirty="0">
                <a:latin typeface="Verdana" panose="020B0604030504040204" pitchFamily="34" charset="0"/>
                <a:ea typeface="Verdana" panose="020B0604030504040204" pitchFamily="34" charset="0"/>
                <a:cs typeface="Verdana" panose="020B0604030504040204" pitchFamily="34" charset="0"/>
              </a:rPr>
              <a:t>hij </a:t>
            </a:r>
            <a:r>
              <a:rPr lang="nl-NL" sz="3600" i="1" dirty="0" smtClean="0">
                <a:latin typeface="Verdana" panose="020B0604030504040204" pitchFamily="34" charset="0"/>
                <a:ea typeface="Verdana" panose="020B0604030504040204" pitchFamily="34" charset="0"/>
                <a:cs typeface="Verdana" panose="020B0604030504040204" pitchFamily="34" charset="0"/>
              </a:rPr>
              <a:t>(=</a:t>
            </a:r>
            <a:r>
              <a:rPr lang="nl-NL" sz="3600" i="1" dirty="0" err="1" smtClean="0">
                <a:latin typeface="Verdana" panose="020B0604030504040204" pitchFamily="34" charset="0"/>
                <a:ea typeface="Verdana" panose="020B0604030504040204" pitchFamily="34" charset="0"/>
                <a:cs typeface="Verdana" panose="020B0604030504040204" pitchFamily="34" charset="0"/>
              </a:rPr>
              <a:t>Festus</a:t>
            </a:r>
            <a:r>
              <a:rPr lang="nl-NL" sz="3600" i="1" dirty="0" smtClean="0">
                <a:latin typeface="Verdana" panose="020B0604030504040204" pitchFamily="34" charset="0"/>
                <a:ea typeface="Verdana" panose="020B0604030504040204" pitchFamily="34" charset="0"/>
                <a:cs typeface="Verdana" panose="020B0604030504040204" pitchFamily="34" charset="0"/>
              </a:rPr>
              <a:t>) </a:t>
            </a:r>
            <a:r>
              <a:rPr lang="nl-NL" sz="3600" dirty="0" smtClean="0">
                <a:latin typeface="Verdana" panose="020B0604030504040204" pitchFamily="34" charset="0"/>
                <a:ea typeface="Verdana" panose="020B0604030504040204" pitchFamily="34" charset="0"/>
                <a:cs typeface="Verdana" panose="020B0604030504040204" pitchFamily="34" charset="0"/>
              </a:rPr>
              <a:t>vertoeft </a:t>
            </a:r>
            <a:r>
              <a:rPr lang="nl-NL" sz="3600" dirty="0">
                <a:latin typeface="Verdana" panose="020B0604030504040204" pitchFamily="34" charset="0"/>
                <a:ea typeface="Verdana" panose="020B0604030504040204" pitchFamily="34" charset="0"/>
                <a:cs typeface="Verdana" panose="020B0604030504040204" pitchFamily="34" charset="0"/>
              </a:rPr>
              <a:t>onder hen niet meer dan acht of tien dagen, en hij daalt af naar Caesarea, en de volgende morgen gaat hij op het podium zitten, </a:t>
            </a:r>
            <a:r>
              <a:rPr lang="nl-NL" sz="3600" dirty="0" smtClean="0">
                <a:latin typeface="Verdana" panose="020B0604030504040204" pitchFamily="34" charset="0"/>
                <a:ea typeface="Verdana" panose="020B0604030504040204" pitchFamily="34" charset="0"/>
                <a:cs typeface="Verdana" panose="020B0604030504040204" pitchFamily="34" charset="0"/>
              </a:rPr>
              <a:t>en </a:t>
            </a:r>
            <a:r>
              <a:rPr lang="nl-NL" sz="3600" dirty="0">
                <a:latin typeface="Verdana" panose="020B0604030504040204" pitchFamily="34" charset="0"/>
                <a:ea typeface="Verdana" panose="020B0604030504040204" pitchFamily="34" charset="0"/>
                <a:cs typeface="Verdana" panose="020B0604030504040204" pitchFamily="34" charset="0"/>
              </a:rPr>
              <a:t>hij beveelt Paulus voor te leiden</a:t>
            </a:r>
            <a:r>
              <a:rPr lang="nl-NL" sz="3600" dirty="0" smtClean="0">
                <a:latin typeface="Verdana" panose="020B0604030504040204" pitchFamily="34" charset="0"/>
                <a:ea typeface="Verdana" panose="020B0604030504040204" pitchFamily="34" charset="0"/>
                <a:cs typeface="Verdana" panose="020B0604030504040204" pitchFamily="34" charset="0"/>
              </a:rPr>
              <a:t>.</a:t>
            </a:r>
          </a:p>
          <a:p>
            <a:pPr algn="ctr"/>
            <a:endParaRPr lang="nl-NL" sz="3600" dirty="0">
              <a:latin typeface="Verdana" panose="020B0604030504040204" pitchFamily="34" charset="0"/>
              <a:ea typeface="Verdana" panose="020B0604030504040204" pitchFamily="34" charset="0"/>
              <a:cs typeface="Verdana" panose="020B0604030504040204" pitchFamily="34" charset="0"/>
            </a:endParaRPr>
          </a:p>
          <a:p>
            <a:pPr algn="ctr"/>
            <a:r>
              <a:rPr lang="nl-NL" sz="3600" dirty="0" smtClean="0">
                <a:latin typeface="Verdana" panose="020B0604030504040204" pitchFamily="34" charset="0"/>
                <a:ea typeface="Verdana" panose="020B0604030504040204" pitchFamily="34" charset="0"/>
                <a:cs typeface="Verdana" panose="020B0604030504040204" pitchFamily="34" charset="0"/>
              </a:rPr>
              <a:t>7 En </a:t>
            </a:r>
            <a:r>
              <a:rPr lang="nl-NL" sz="3600" dirty="0">
                <a:latin typeface="Verdana" panose="020B0604030504040204" pitchFamily="34" charset="0"/>
                <a:ea typeface="Verdana" panose="020B0604030504040204" pitchFamily="34" charset="0"/>
                <a:cs typeface="Verdana" panose="020B0604030504040204" pitchFamily="34" charset="0"/>
              </a:rPr>
              <a:t>wanneer hij aankomt, staan de Joden, die van Jeruzalem afgedaald zijn, om hem heen, en zij brengen vele en zware te laste leggingen in, die zij niet aan </a:t>
            </a:r>
            <a:r>
              <a:rPr lang="nl-NL" sz="3600" dirty="0" smtClean="0">
                <a:latin typeface="Verdana" panose="020B0604030504040204" pitchFamily="34" charset="0"/>
                <a:ea typeface="Verdana" panose="020B0604030504040204" pitchFamily="34" charset="0"/>
                <a:cs typeface="Verdana" panose="020B0604030504040204" pitchFamily="34" charset="0"/>
              </a:rPr>
              <a:t>konden tonen.</a:t>
            </a:r>
            <a:endParaRPr lang="nl-NL" sz="3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741663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83127" y="542836"/>
            <a:ext cx="11887199" cy="2862322"/>
          </a:xfrm>
          <a:prstGeom prst="rect">
            <a:avLst/>
          </a:prstGeom>
        </p:spPr>
        <p:txBody>
          <a:bodyPr wrap="square">
            <a:spAutoFit/>
          </a:bodyPr>
          <a:lstStyle/>
          <a:p>
            <a:pPr algn="ctr"/>
            <a:r>
              <a:rPr lang="nl-NL" sz="3600" b="1" dirty="0" smtClean="0">
                <a:latin typeface="Verdana" panose="020B0604030504040204" pitchFamily="34" charset="0"/>
                <a:ea typeface="Verdana" panose="020B0604030504040204" pitchFamily="34" charset="0"/>
                <a:cs typeface="Verdana" panose="020B0604030504040204" pitchFamily="34" charset="0"/>
              </a:rPr>
              <a:t>Handelingen 12</a:t>
            </a:r>
            <a:endParaRPr lang="nl-NL" sz="3600" b="1" dirty="0">
              <a:latin typeface="Verdana" panose="020B0604030504040204" pitchFamily="34" charset="0"/>
              <a:ea typeface="Verdana" panose="020B0604030504040204" pitchFamily="34" charset="0"/>
              <a:cs typeface="Verdana" panose="020B0604030504040204" pitchFamily="34" charset="0"/>
            </a:endParaRPr>
          </a:p>
          <a:p>
            <a:pPr algn="ctr"/>
            <a:r>
              <a:rPr lang="nl-NL" sz="3600" dirty="0" smtClean="0">
                <a:latin typeface="Verdana" panose="020B0604030504040204" pitchFamily="34" charset="0"/>
                <a:ea typeface="Verdana" panose="020B0604030504040204" pitchFamily="34" charset="0"/>
                <a:cs typeface="Verdana" panose="020B0604030504040204" pitchFamily="34" charset="0"/>
              </a:rPr>
              <a:t>21 En </a:t>
            </a:r>
            <a:r>
              <a:rPr lang="nl-NL" sz="3600" dirty="0">
                <a:latin typeface="Verdana" panose="020B0604030504040204" pitchFamily="34" charset="0"/>
                <a:ea typeface="Verdana" panose="020B0604030504040204" pitchFamily="34" charset="0"/>
                <a:cs typeface="Verdana" panose="020B0604030504040204" pitchFamily="34" charset="0"/>
              </a:rPr>
              <a:t>op een verordende dag trekt Herodes koninklijke kleding aan, en hij gaat op het podium zitten, en hij hield tot hen een demagogische redevoering.</a:t>
            </a:r>
          </a:p>
        </p:txBody>
      </p:sp>
    </p:spTree>
    <p:extLst>
      <p:ext uri="{BB962C8B-B14F-4D97-AF65-F5344CB8AC3E}">
        <p14:creationId xmlns:p14="http://schemas.microsoft.com/office/powerpoint/2010/main" val="10754767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2"/>
          <a:stretch>
            <a:fillRect/>
          </a:stretch>
        </p:blipFill>
        <p:spPr>
          <a:xfrm>
            <a:off x="79664" y="1098700"/>
            <a:ext cx="6096000" cy="4067175"/>
          </a:xfrm>
          <a:prstGeom prst="rect">
            <a:avLst/>
          </a:prstGeom>
        </p:spPr>
      </p:pic>
      <p:pic>
        <p:nvPicPr>
          <p:cNvPr id="9" name="Afbeelding 8"/>
          <p:cNvPicPr>
            <a:picLocks noChangeAspect="1"/>
          </p:cNvPicPr>
          <p:nvPr/>
        </p:nvPicPr>
        <p:blipFill>
          <a:blip r:embed="rId3"/>
          <a:stretch>
            <a:fillRect/>
          </a:stretch>
        </p:blipFill>
        <p:spPr>
          <a:xfrm>
            <a:off x="6251777" y="0"/>
            <a:ext cx="5486487" cy="6638648"/>
          </a:xfrm>
          <a:prstGeom prst="rect">
            <a:avLst/>
          </a:prstGeom>
        </p:spPr>
      </p:pic>
    </p:spTree>
    <p:extLst>
      <p:ext uri="{BB962C8B-B14F-4D97-AF65-F5344CB8AC3E}">
        <p14:creationId xmlns:p14="http://schemas.microsoft.com/office/powerpoint/2010/main" val="38638564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6125450" y="1606664"/>
            <a:ext cx="6066550" cy="4052455"/>
          </a:xfrm>
          <a:prstGeom prst="rect">
            <a:avLst/>
          </a:prstGeom>
        </p:spPr>
      </p:pic>
      <p:pic>
        <p:nvPicPr>
          <p:cNvPr id="7" name="Afbeelding 6"/>
          <p:cNvPicPr>
            <a:picLocks noChangeAspect="1"/>
          </p:cNvPicPr>
          <p:nvPr/>
        </p:nvPicPr>
        <p:blipFill>
          <a:blip r:embed="rId3"/>
          <a:stretch>
            <a:fillRect/>
          </a:stretch>
        </p:blipFill>
        <p:spPr>
          <a:xfrm>
            <a:off x="715674" y="0"/>
            <a:ext cx="5070764" cy="3213330"/>
          </a:xfrm>
          <a:prstGeom prst="rect">
            <a:avLst/>
          </a:prstGeom>
        </p:spPr>
      </p:pic>
      <p:pic>
        <p:nvPicPr>
          <p:cNvPr id="10" name="Afbeelding 9"/>
          <p:cNvPicPr>
            <a:picLocks noChangeAspect="1"/>
          </p:cNvPicPr>
          <p:nvPr/>
        </p:nvPicPr>
        <p:blipFill>
          <a:blip r:embed="rId4"/>
          <a:stretch>
            <a:fillRect/>
          </a:stretch>
        </p:blipFill>
        <p:spPr>
          <a:xfrm>
            <a:off x="0" y="3533775"/>
            <a:ext cx="5276850" cy="3324225"/>
          </a:xfrm>
          <a:prstGeom prst="rect">
            <a:avLst/>
          </a:prstGeom>
        </p:spPr>
      </p:pic>
    </p:spTree>
    <p:extLst>
      <p:ext uri="{BB962C8B-B14F-4D97-AF65-F5344CB8AC3E}">
        <p14:creationId xmlns:p14="http://schemas.microsoft.com/office/powerpoint/2010/main" val="2147381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35093" y="966411"/>
            <a:ext cx="11379372" cy="2308324"/>
          </a:xfrm>
          <a:prstGeom prst="rect">
            <a:avLst/>
          </a:prstGeom>
        </p:spPr>
        <p:txBody>
          <a:bodyPr wrap="square">
            <a:spAutoFit/>
          </a:bodyPr>
          <a:lstStyle/>
          <a:p>
            <a:r>
              <a:rPr lang="nl-NL"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Want </a:t>
            </a:r>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wij weten, dat, als ons aardse woonhuis van de tentbehuizing gesloopt wordt, wij een gebouw van God hebben, in de hemelen, niet met handen gemaakt, een </a:t>
            </a:r>
            <a:r>
              <a:rPr lang="nl-NL" sz="3600" dirty="0" err="1">
                <a:solidFill>
                  <a:srgbClr val="002060"/>
                </a:solidFill>
                <a:latin typeface="Verdana" panose="020B0604030504040204" pitchFamily="34" charset="0"/>
                <a:ea typeface="Verdana" panose="020B0604030504040204" pitchFamily="34" charset="0"/>
                <a:cs typeface="Verdana" panose="020B0604030504040204" pitchFamily="34" charset="0"/>
              </a:rPr>
              <a:t>aeonisch</a:t>
            </a:r>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 woonhuis</a:t>
            </a:r>
            <a:r>
              <a:rPr lang="nl-NL"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hthoek 4"/>
          <p:cNvSpPr/>
          <p:nvPr/>
        </p:nvSpPr>
        <p:spPr>
          <a:xfrm>
            <a:off x="435093" y="320080"/>
            <a:ext cx="3461498" cy="646331"/>
          </a:xfrm>
          <a:prstGeom prst="rect">
            <a:avLst/>
          </a:prstGeom>
          <a:solidFill>
            <a:schemeClr val="accent1">
              <a:lumMod val="20000"/>
              <a:lumOff val="80000"/>
            </a:schemeClr>
          </a:solidFill>
        </p:spPr>
        <p:txBody>
          <a:bodyPr wrap="square">
            <a:spAutoFit/>
          </a:bodyPr>
          <a:lstStyle/>
          <a:p>
            <a:r>
              <a:rPr lang="nl-NL" sz="3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 Korinthe 5</a:t>
            </a:r>
            <a:endPar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153399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45473" y="231109"/>
            <a:ext cx="11901054" cy="3724096"/>
          </a:xfrm>
          <a:prstGeom prst="rect">
            <a:avLst/>
          </a:prstGeom>
        </p:spPr>
        <p:txBody>
          <a:bodyPr wrap="square">
            <a:spAutoFit/>
          </a:bodyPr>
          <a:lstStyle/>
          <a:p>
            <a:pPr algn="ctr"/>
            <a:r>
              <a:rPr lang="nl-NL" sz="3600" b="1" dirty="0" smtClean="0">
                <a:latin typeface="Verdana" panose="020B0604030504040204" pitchFamily="34" charset="0"/>
                <a:ea typeface="Verdana" panose="020B0604030504040204" pitchFamily="34" charset="0"/>
                <a:cs typeface="Verdana" panose="020B0604030504040204" pitchFamily="34" charset="0"/>
              </a:rPr>
              <a:t>1 Korinthe 4</a:t>
            </a:r>
            <a:endParaRPr lang="nl-NL" sz="3600" b="1" dirty="0">
              <a:latin typeface="Verdana" panose="020B0604030504040204" pitchFamily="34" charset="0"/>
              <a:ea typeface="Verdana" panose="020B0604030504040204" pitchFamily="34" charset="0"/>
              <a:cs typeface="Verdana" panose="020B0604030504040204" pitchFamily="34" charset="0"/>
            </a:endParaRPr>
          </a:p>
          <a:p>
            <a:pPr algn="ctr"/>
            <a:r>
              <a:rPr lang="nl-NL" sz="3200" dirty="0" smtClean="0">
                <a:latin typeface="Verdana" panose="020B0604030504040204" pitchFamily="34" charset="0"/>
                <a:ea typeface="Verdana" panose="020B0604030504040204" pitchFamily="34" charset="0"/>
                <a:cs typeface="Verdana" panose="020B0604030504040204" pitchFamily="34" charset="0"/>
              </a:rPr>
              <a:t>5 Zodat</a:t>
            </a:r>
            <a:r>
              <a:rPr lang="nl-NL" sz="3200" dirty="0">
                <a:latin typeface="Verdana" panose="020B0604030504040204" pitchFamily="34" charset="0"/>
                <a:ea typeface="Verdana" panose="020B0604030504040204" pitchFamily="34" charset="0"/>
                <a:cs typeface="Verdana" panose="020B0604030504040204" pitchFamily="34" charset="0"/>
              </a:rPr>
              <a:t>: oordeel niet iets vóór de bestemde tijd, totdat de Heer komt, die ook de verborgen dingen van de duisternis aan het licht zal brengen, en die de raadslagen van de harten openbaar zal maken.</a:t>
            </a:r>
          </a:p>
          <a:p>
            <a:pPr algn="ctr"/>
            <a:r>
              <a:rPr lang="nl-NL" sz="3600" b="1" dirty="0">
                <a:latin typeface="Verdana" panose="020B0604030504040204" pitchFamily="34" charset="0"/>
                <a:ea typeface="Verdana" panose="020B0604030504040204" pitchFamily="34" charset="0"/>
                <a:cs typeface="Verdana" panose="020B0604030504040204" pitchFamily="34" charset="0"/>
              </a:rPr>
              <a:t>En dán zal </a:t>
            </a:r>
            <a:r>
              <a:rPr lang="nl-NL" sz="3600" b="1" u="sng" dirty="0">
                <a:latin typeface="Verdana" panose="020B0604030504040204" pitchFamily="34" charset="0"/>
                <a:ea typeface="Verdana" panose="020B0604030504040204" pitchFamily="34" charset="0"/>
                <a:cs typeface="Verdana" panose="020B0604030504040204" pitchFamily="34" charset="0"/>
              </a:rPr>
              <a:t>de lof </a:t>
            </a:r>
            <a:r>
              <a:rPr lang="nl-NL" sz="3600" b="1" dirty="0">
                <a:latin typeface="Verdana" panose="020B0604030504040204" pitchFamily="34" charset="0"/>
                <a:ea typeface="Verdana" panose="020B0604030504040204" pitchFamily="34" charset="0"/>
                <a:cs typeface="Verdana" panose="020B0604030504040204" pitchFamily="34" charset="0"/>
              </a:rPr>
              <a:t>van God aan een ieder komen</a:t>
            </a:r>
            <a:r>
              <a:rPr lang="nl-NL" sz="3600" dirty="0">
                <a:latin typeface="Verdana" panose="020B0604030504040204" pitchFamily="34" charset="0"/>
                <a:ea typeface="Verdana" panose="020B0604030504040204" pitchFamily="34" charset="0"/>
                <a:cs typeface="Verdana" panose="020B0604030504040204" pitchFamily="34" charset="0"/>
              </a:rPr>
              <a:t>.</a:t>
            </a:r>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95965"/>
            <a:ext cx="12192000" cy="1692598"/>
          </a:xfrm>
          <a:prstGeom prst="rect">
            <a:avLst/>
          </a:prstGeom>
        </p:spPr>
      </p:pic>
      <p:sp>
        <p:nvSpPr>
          <p:cNvPr id="5" name="Ovaal 4"/>
          <p:cNvSpPr/>
          <p:nvPr/>
        </p:nvSpPr>
        <p:spPr>
          <a:xfrm>
            <a:off x="2524991" y="4756719"/>
            <a:ext cx="1995054" cy="177108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w="28575">
                <a:solidFill>
                  <a:srgbClr val="FF0000"/>
                </a:solidFill>
              </a:ln>
              <a:noFill/>
            </a:endParaRPr>
          </a:p>
        </p:txBody>
      </p:sp>
    </p:spTree>
    <p:extLst>
      <p:ext uri="{BB962C8B-B14F-4D97-AF65-F5344CB8AC3E}">
        <p14:creationId xmlns:p14="http://schemas.microsoft.com/office/powerpoint/2010/main" val="8541029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35093" y="966411"/>
            <a:ext cx="11379372" cy="2862322"/>
          </a:xfrm>
          <a:prstGeom prst="rect">
            <a:avLst/>
          </a:prstGeom>
        </p:spPr>
        <p:txBody>
          <a:bodyPr wrap="square">
            <a:spAutoFit/>
          </a:bodyPr>
          <a:lstStyle/>
          <a:p>
            <a:r>
              <a:rPr lang="nl-NL" sz="3600" dirty="0" smtClea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10 Want </a:t>
            </a:r>
            <a:r>
              <a:rPr lang="nl-NL" sz="36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wij moeten allen vlak vóór het podium van Christus openbaar gemaakt worden, </a:t>
            </a:r>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opdat een ieder voor zichzelf als beloning zal ophalen voor dat wat hij door het lichaam verricht, </a:t>
            </a:r>
            <a:r>
              <a:rPr lang="nl-NL" sz="36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hetzij goed, hetzij slecht</a:t>
            </a:r>
            <a:r>
              <a:rPr lang="nl-NL" sz="3600" dirty="0" smtClea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endParaRPr lang="nl-NL" sz="36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hthoek 4"/>
          <p:cNvSpPr/>
          <p:nvPr/>
        </p:nvSpPr>
        <p:spPr>
          <a:xfrm>
            <a:off x="435093" y="320080"/>
            <a:ext cx="3461498" cy="646331"/>
          </a:xfrm>
          <a:prstGeom prst="rect">
            <a:avLst/>
          </a:prstGeom>
          <a:solidFill>
            <a:schemeClr val="accent1">
              <a:lumMod val="20000"/>
              <a:lumOff val="80000"/>
            </a:schemeClr>
          </a:solidFill>
        </p:spPr>
        <p:txBody>
          <a:bodyPr wrap="square">
            <a:spAutoFit/>
          </a:bodyPr>
          <a:lstStyle/>
          <a:p>
            <a:r>
              <a:rPr lang="nl-NL" sz="3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 Korinthe 5</a:t>
            </a:r>
            <a:endPar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092420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83127" y="542836"/>
            <a:ext cx="11887199" cy="2308324"/>
          </a:xfrm>
          <a:prstGeom prst="rect">
            <a:avLst/>
          </a:prstGeom>
        </p:spPr>
        <p:txBody>
          <a:bodyPr wrap="square">
            <a:spAutoFit/>
          </a:bodyPr>
          <a:lstStyle/>
          <a:p>
            <a:pPr algn="ctr"/>
            <a:r>
              <a:rPr lang="nl-NL" sz="3600" b="1" dirty="0" smtClean="0">
                <a:latin typeface="Verdana" panose="020B0604030504040204" pitchFamily="34" charset="0"/>
                <a:ea typeface="Verdana" panose="020B0604030504040204" pitchFamily="34" charset="0"/>
                <a:cs typeface="Verdana" panose="020B0604030504040204" pitchFamily="34" charset="0"/>
              </a:rPr>
              <a:t>1 Korinthe 15</a:t>
            </a:r>
            <a:endParaRPr lang="nl-NL" sz="3600" b="1" dirty="0">
              <a:latin typeface="Verdana" panose="020B0604030504040204" pitchFamily="34" charset="0"/>
              <a:ea typeface="Verdana" panose="020B0604030504040204" pitchFamily="34" charset="0"/>
              <a:cs typeface="Verdana" panose="020B0604030504040204" pitchFamily="34" charset="0"/>
            </a:endParaRPr>
          </a:p>
          <a:p>
            <a:pPr algn="ctr"/>
            <a:r>
              <a:rPr lang="nl-NL" sz="3600" dirty="0" smtClean="0">
                <a:latin typeface="Verdana" panose="020B0604030504040204" pitchFamily="34" charset="0"/>
                <a:ea typeface="Verdana" panose="020B0604030504040204" pitchFamily="34" charset="0"/>
                <a:cs typeface="Verdana" panose="020B0604030504040204" pitchFamily="34" charset="0"/>
              </a:rPr>
              <a:t>58 Zodat</a:t>
            </a:r>
            <a:r>
              <a:rPr lang="nl-NL" sz="3600" dirty="0">
                <a:latin typeface="Verdana" panose="020B0604030504040204" pitchFamily="34" charset="0"/>
                <a:ea typeface="Verdana" panose="020B0604030504040204" pitchFamily="34" charset="0"/>
                <a:cs typeface="Verdana" panose="020B0604030504040204" pitchFamily="34" charset="0"/>
              </a:rPr>
              <a:t>, mijn geliefde broeders, wees gevestigd, onverzettelijk, altijd overvloedig in het werk van de </a:t>
            </a:r>
            <a:r>
              <a:rPr lang="nl-NL" sz="3600" dirty="0" smtClean="0">
                <a:latin typeface="Verdana" panose="020B0604030504040204" pitchFamily="34" charset="0"/>
                <a:ea typeface="Verdana" panose="020B0604030504040204" pitchFamily="34" charset="0"/>
                <a:cs typeface="Verdana" panose="020B0604030504040204" pitchFamily="34" charset="0"/>
              </a:rPr>
              <a:t>Heer (…)</a:t>
            </a:r>
            <a:endParaRPr lang="nl-NL" sz="3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896659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394855" y="542836"/>
            <a:ext cx="11575471" cy="3416320"/>
          </a:xfrm>
          <a:prstGeom prst="rect">
            <a:avLst/>
          </a:prstGeom>
        </p:spPr>
        <p:txBody>
          <a:bodyPr wrap="square">
            <a:spAutoFit/>
          </a:bodyPr>
          <a:lstStyle/>
          <a:p>
            <a:pPr algn="ctr"/>
            <a:r>
              <a:rPr lang="nl-NL" sz="3600" b="1" dirty="0" smtClean="0">
                <a:latin typeface="Verdana" panose="020B0604030504040204" pitchFamily="34" charset="0"/>
                <a:ea typeface="Verdana" panose="020B0604030504040204" pitchFamily="34" charset="0"/>
                <a:cs typeface="Verdana" panose="020B0604030504040204" pitchFamily="34" charset="0"/>
              </a:rPr>
              <a:t>1 Korinthe 15</a:t>
            </a:r>
            <a:endParaRPr lang="nl-NL" sz="3600" b="1" dirty="0">
              <a:latin typeface="Verdana" panose="020B0604030504040204" pitchFamily="34" charset="0"/>
              <a:ea typeface="Verdana" panose="020B0604030504040204" pitchFamily="34" charset="0"/>
              <a:cs typeface="Verdana" panose="020B0604030504040204" pitchFamily="34" charset="0"/>
            </a:endParaRPr>
          </a:p>
          <a:p>
            <a:pPr algn="ctr"/>
            <a:r>
              <a:rPr lang="nl-NL" sz="3600" dirty="0" smtClean="0">
                <a:latin typeface="Verdana" panose="020B0604030504040204" pitchFamily="34" charset="0"/>
                <a:ea typeface="Verdana" panose="020B0604030504040204" pitchFamily="34" charset="0"/>
                <a:cs typeface="Verdana" panose="020B0604030504040204" pitchFamily="34" charset="0"/>
              </a:rPr>
              <a:t>10 Maar </a:t>
            </a:r>
            <a:r>
              <a:rPr lang="nl-NL" sz="3600" dirty="0">
                <a:latin typeface="Verdana" panose="020B0604030504040204" pitchFamily="34" charset="0"/>
                <a:ea typeface="Verdana" panose="020B0604030504040204" pitchFamily="34" charset="0"/>
                <a:cs typeface="Verdana" panose="020B0604030504040204" pitchFamily="34" charset="0"/>
              </a:rPr>
              <a:t>in de genade van God ben ik, wat ik ben, en zijn genade, die in mij is, is niet voor niets geweest, want ik zwoeg </a:t>
            </a:r>
            <a:r>
              <a:rPr lang="nl-NL" sz="3600" dirty="0" err="1">
                <a:latin typeface="Verdana" panose="020B0604030504040204" pitchFamily="34" charset="0"/>
                <a:ea typeface="Verdana" panose="020B0604030504040204" pitchFamily="34" charset="0"/>
                <a:cs typeface="Verdana" panose="020B0604030504040204" pitchFamily="34" charset="0"/>
              </a:rPr>
              <a:t>bovenmatiger</a:t>
            </a:r>
            <a:r>
              <a:rPr lang="nl-NL" sz="3600" dirty="0">
                <a:latin typeface="Verdana" panose="020B0604030504040204" pitchFamily="34" charset="0"/>
                <a:ea typeface="Verdana" panose="020B0604030504040204" pitchFamily="34" charset="0"/>
                <a:cs typeface="Verdana" panose="020B0604030504040204" pitchFamily="34" charset="0"/>
              </a:rPr>
              <a:t> dan zij allen - echter niet ik, maar de genade van God die met mij is.</a:t>
            </a:r>
          </a:p>
        </p:txBody>
      </p:sp>
    </p:spTree>
    <p:extLst>
      <p:ext uri="{BB962C8B-B14F-4D97-AF65-F5344CB8AC3E}">
        <p14:creationId xmlns:p14="http://schemas.microsoft.com/office/powerpoint/2010/main" val="4517194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35093" y="966411"/>
            <a:ext cx="11379372" cy="2862322"/>
          </a:xfrm>
          <a:prstGeom prst="rect">
            <a:avLst/>
          </a:prstGeom>
        </p:spPr>
        <p:txBody>
          <a:bodyPr wrap="square">
            <a:spAutoFit/>
          </a:bodyPr>
          <a:lstStyle/>
          <a:p>
            <a:r>
              <a:rPr lang="nl-NL" sz="3600" dirty="0" smtClea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10 Want </a:t>
            </a:r>
            <a:r>
              <a:rPr lang="nl-NL" sz="36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wij moeten allen vlak vóór het podium van Christus openbaar gemaakt worden, opdat een ieder voor zichzelf als beloning zal ophalen voor dat wat hij door het lichaam verricht, </a:t>
            </a:r>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hetzij goed, hetzij slecht</a:t>
            </a:r>
            <a:r>
              <a:rPr lang="nl-NL"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hthoek 4"/>
          <p:cNvSpPr/>
          <p:nvPr/>
        </p:nvSpPr>
        <p:spPr>
          <a:xfrm>
            <a:off x="435093" y="320080"/>
            <a:ext cx="3461498" cy="646331"/>
          </a:xfrm>
          <a:prstGeom prst="rect">
            <a:avLst/>
          </a:prstGeom>
          <a:solidFill>
            <a:schemeClr val="accent1">
              <a:lumMod val="20000"/>
              <a:lumOff val="80000"/>
            </a:schemeClr>
          </a:solidFill>
        </p:spPr>
        <p:txBody>
          <a:bodyPr wrap="square">
            <a:spAutoFit/>
          </a:bodyPr>
          <a:lstStyle/>
          <a:p>
            <a:r>
              <a:rPr lang="nl-NL" sz="3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 Korinthe 5</a:t>
            </a:r>
            <a:endPar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70040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35093" y="966411"/>
            <a:ext cx="11379372" cy="3416320"/>
          </a:xfrm>
          <a:prstGeom prst="rect">
            <a:avLst/>
          </a:prstGeom>
        </p:spPr>
        <p:txBody>
          <a:bodyPr wrap="square">
            <a:spAutoFit/>
          </a:bodyPr>
          <a:lstStyle/>
          <a:p>
            <a:r>
              <a:rPr lang="nl-NL"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 Want </a:t>
            </a:r>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hierom zuchten wij ook: wij verlangen ernaar met onze behuizing uit de hemel overkleed </a:t>
            </a:r>
            <a:r>
              <a:rPr lang="nl-NL"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te worden,</a:t>
            </a:r>
          </a:p>
          <a:p>
            <a:r>
              <a:rPr lang="nl-NL" sz="36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3 omdat, wanneer wij het aantrekken, wij niet naakt bevonden zullen worden.</a:t>
            </a:r>
          </a:p>
          <a:p>
            <a:endPar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hthoek 4"/>
          <p:cNvSpPr/>
          <p:nvPr/>
        </p:nvSpPr>
        <p:spPr>
          <a:xfrm>
            <a:off x="435093" y="320080"/>
            <a:ext cx="3461498" cy="646331"/>
          </a:xfrm>
          <a:prstGeom prst="rect">
            <a:avLst/>
          </a:prstGeom>
          <a:solidFill>
            <a:schemeClr val="accent1">
              <a:lumMod val="20000"/>
              <a:lumOff val="80000"/>
            </a:schemeClr>
          </a:solidFill>
        </p:spPr>
        <p:txBody>
          <a:bodyPr wrap="square">
            <a:spAutoFit/>
          </a:bodyPr>
          <a:lstStyle/>
          <a:p>
            <a:r>
              <a:rPr lang="nl-NL" sz="3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 Korinthe 5</a:t>
            </a:r>
            <a:endPar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62582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83127" y="542836"/>
            <a:ext cx="11887199" cy="2862322"/>
          </a:xfrm>
          <a:prstGeom prst="rect">
            <a:avLst/>
          </a:prstGeom>
        </p:spPr>
        <p:txBody>
          <a:bodyPr wrap="square">
            <a:spAutoFit/>
          </a:bodyPr>
          <a:lstStyle/>
          <a:p>
            <a:pPr algn="ctr"/>
            <a:r>
              <a:rPr lang="nl-NL" sz="3600" b="1" dirty="0" smtClean="0">
                <a:latin typeface="Verdana" panose="020B0604030504040204" pitchFamily="34" charset="0"/>
                <a:ea typeface="Verdana" panose="020B0604030504040204" pitchFamily="34" charset="0"/>
                <a:cs typeface="Verdana" panose="020B0604030504040204" pitchFamily="34" charset="0"/>
              </a:rPr>
              <a:t>Romeinen 8</a:t>
            </a:r>
            <a:endParaRPr lang="nl-NL" sz="3600" b="1" dirty="0">
              <a:latin typeface="Verdana" panose="020B0604030504040204" pitchFamily="34" charset="0"/>
              <a:ea typeface="Verdana" panose="020B0604030504040204" pitchFamily="34" charset="0"/>
              <a:cs typeface="Verdana" panose="020B0604030504040204" pitchFamily="34" charset="0"/>
            </a:endParaRPr>
          </a:p>
          <a:p>
            <a:pPr algn="ctr"/>
            <a:r>
              <a:rPr lang="nl-NL" sz="3600" dirty="0" smtClean="0">
                <a:latin typeface="Verdana" panose="020B0604030504040204" pitchFamily="34" charset="0"/>
                <a:ea typeface="Verdana" panose="020B0604030504040204" pitchFamily="34" charset="0"/>
                <a:cs typeface="Verdana" panose="020B0604030504040204" pitchFamily="34" charset="0"/>
              </a:rPr>
              <a:t>23 En </a:t>
            </a:r>
            <a:r>
              <a:rPr lang="nl-NL" sz="3600" dirty="0">
                <a:latin typeface="Verdana" panose="020B0604030504040204" pitchFamily="34" charset="0"/>
                <a:ea typeface="Verdana" panose="020B0604030504040204" pitchFamily="34" charset="0"/>
                <a:cs typeface="Verdana" panose="020B0604030504040204" pitchFamily="34" charset="0"/>
              </a:rPr>
              <a:t>dat niet alleen, maar ook wijzelf, die de geest als eerste vrucht van de oogst hebben, zuchten in onszelf, wij, die in afwachting zijn van het </a:t>
            </a:r>
            <a:r>
              <a:rPr lang="nl-NL" sz="3600" dirty="0" err="1">
                <a:latin typeface="Verdana" panose="020B0604030504040204" pitchFamily="34" charset="0"/>
                <a:ea typeface="Verdana" panose="020B0604030504040204" pitchFamily="34" charset="0"/>
                <a:cs typeface="Verdana" panose="020B0604030504040204" pitchFamily="34" charset="0"/>
              </a:rPr>
              <a:t>zoonschap</a:t>
            </a:r>
            <a:r>
              <a:rPr lang="nl-NL" sz="3600" dirty="0">
                <a:latin typeface="Verdana" panose="020B0604030504040204" pitchFamily="34" charset="0"/>
                <a:ea typeface="Verdana" panose="020B0604030504040204" pitchFamily="34" charset="0"/>
                <a:cs typeface="Verdana" panose="020B0604030504040204" pitchFamily="34" charset="0"/>
              </a:rPr>
              <a:t>, de verlossing van ons lichaam.</a:t>
            </a:r>
          </a:p>
        </p:txBody>
      </p:sp>
    </p:spTree>
    <p:extLst>
      <p:ext uri="{BB962C8B-B14F-4D97-AF65-F5344CB8AC3E}">
        <p14:creationId xmlns:p14="http://schemas.microsoft.com/office/powerpoint/2010/main" val="1823417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35093" y="966411"/>
            <a:ext cx="11379372" cy="3416320"/>
          </a:xfrm>
          <a:prstGeom prst="rect">
            <a:avLst/>
          </a:prstGeom>
        </p:spPr>
        <p:txBody>
          <a:bodyPr wrap="square">
            <a:spAutoFit/>
          </a:bodyPr>
          <a:lstStyle/>
          <a:p>
            <a:r>
              <a:rPr lang="nl-NL" sz="3600" dirty="0" smtClea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2 Want </a:t>
            </a:r>
            <a:r>
              <a:rPr lang="nl-NL" sz="36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hierom zuchten wij ook: wij verlangen ernaar met onze behuizing uit de hemel overkleed </a:t>
            </a:r>
            <a:r>
              <a:rPr lang="nl-NL" sz="3600" dirty="0" smtClea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te worden,</a:t>
            </a:r>
            <a:r>
              <a:rPr lang="nl-NL" sz="36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 </a:t>
            </a:r>
            <a:endParaRPr lang="nl-NL" sz="3600" dirty="0" smtClea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endParaRPr>
          </a:p>
          <a:p>
            <a:r>
              <a:rPr lang="nl-NL"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3 omdat</a:t>
            </a:r>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 wanneer wij het aantrekken, wij niet naakt bevonden zullen worden.</a:t>
            </a:r>
          </a:p>
          <a:p>
            <a:endPar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hthoek 4"/>
          <p:cNvSpPr/>
          <p:nvPr/>
        </p:nvSpPr>
        <p:spPr>
          <a:xfrm>
            <a:off x="435093" y="320080"/>
            <a:ext cx="3461498" cy="646331"/>
          </a:xfrm>
          <a:prstGeom prst="rect">
            <a:avLst/>
          </a:prstGeom>
          <a:solidFill>
            <a:schemeClr val="accent1">
              <a:lumMod val="20000"/>
              <a:lumOff val="80000"/>
            </a:schemeClr>
          </a:solidFill>
        </p:spPr>
        <p:txBody>
          <a:bodyPr wrap="square">
            <a:spAutoFit/>
          </a:bodyPr>
          <a:lstStyle/>
          <a:p>
            <a:r>
              <a:rPr lang="nl-NL" sz="3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 Korinthe 5</a:t>
            </a:r>
            <a:endPar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kstvak 2"/>
          <p:cNvSpPr txBox="1"/>
          <p:nvPr/>
        </p:nvSpPr>
        <p:spPr>
          <a:xfrm>
            <a:off x="665018" y="4750878"/>
            <a:ext cx="10567556" cy="1477328"/>
          </a:xfrm>
          <a:prstGeom prst="rect">
            <a:avLst/>
          </a:prstGeom>
          <a:noFill/>
          <a:ln w="19050">
            <a:solidFill>
              <a:schemeClr val="tx1"/>
            </a:solidFill>
          </a:ln>
        </p:spPr>
        <p:txBody>
          <a:bodyPr wrap="square" rtlCol="0">
            <a:spAutoFit/>
          </a:bodyPr>
          <a:lstStyle/>
          <a:p>
            <a:r>
              <a:rPr lang="nl-NL" sz="3000" i="1" u="sng" dirty="0" smtClean="0">
                <a:latin typeface="Verdana" panose="020B0604030504040204" pitchFamily="34" charset="0"/>
                <a:ea typeface="Verdana" panose="020B0604030504040204" pitchFamily="34" charset="0"/>
                <a:cs typeface="Verdana" panose="020B0604030504040204" pitchFamily="34" charset="0"/>
              </a:rPr>
              <a:t>Schriftwoord:</a:t>
            </a:r>
          </a:p>
          <a:p>
            <a:r>
              <a:rPr lang="nl-NL" sz="3000" dirty="0" smtClean="0">
                <a:latin typeface="Verdana" panose="020B0604030504040204" pitchFamily="34" charset="0"/>
                <a:ea typeface="Verdana" panose="020B0604030504040204" pitchFamily="34" charset="0"/>
                <a:cs typeface="Verdana" panose="020B0604030504040204" pitchFamily="34" charset="0"/>
              </a:rPr>
              <a:t>3 </a:t>
            </a:r>
            <a:r>
              <a:rPr lang="nl-NL" sz="3000" dirty="0">
                <a:latin typeface="Verdana" panose="020B0604030504040204" pitchFamily="34" charset="0"/>
                <a:ea typeface="Verdana" panose="020B0604030504040204" pitchFamily="34" charset="0"/>
                <a:cs typeface="Verdana" panose="020B0604030504040204" pitchFamily="34" charset="0"/>
              </a:rPr>
              <a:t>wanneer ook wij namelijk, </a:t>
            </a:r>
            <a:r>
              <a:rPr lang="nl-NL" sz="3000" dirty="0" smtClean="0">
                <a:latin typeface="Verdana" panose="020B0604030504040204" pitchFamily="34" charset="0"/>
                <a:ea typeface="Verdana" panose="020B0604030504040204" pitchFamily="34" charset="0"/>
                <a:cs typeface="Verdana" panose="020B0604030504040204" pitchFamily="34" charset="0"/>
              </a:rPr>
              <a:t>aangetrokken</a:t>
            </a:r>
            <a:r>
              <a:rPr lang="nl-NL" sz="3000" dirty="0">
                <a:latin typeface="Verdana" panose="020B0604030504040204" pitchFamily="34" charset="0"/>
                <a:ea typeface="Verdana" panose="020B0604030504040204" pitchFamily="34" charset="0"/>
                <a:cs typeface="Verdana" panose="020B0604030504040204" pitchFamily="34" charset="0"/>
              </a:rPr>
              <a:t> wordend, niet naakt gevonden zullen worden.</a:t>
            </a:r>
          </a:p>
        </p:txBody>
      </p:sp>
    </p:spTree>
    <p:extLst>
      <p:ext uri="{BB962C8B-B14F-4D97-AF65-F5344CB8AC3E}">
        <p14:creationId xmlns:p14="http://schemas.microsoft.com/office/powerpoint/2010/main" val="3377949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35093" y="966411"/>
            <a:ext cx="11379372" cy="3416320"/>
          </a:xfrm>
          <a:prstGeom prst="rect">
            <a:avLst/>
          </a:prstGeom>
        </p:spPr>
        <p:txBody>
          <a:bodyPr wrap="square">
            <a:spAutoFit/>
          </a:bodyPr>
          <a:lstStyle/>
          <a:p>
            <a:r>
              <a:rPr lang="nl-NL"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4 Want </a:t>
            </a:r>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wij, die nog in de tentbehuizing zijn, zuchten bezwaard,</a:t>
            </a:r>
            <a:r>
              <a:rPr lang="nl-NL" sz="36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 omdat wij niet uitgekleed, maar overkleed willen worden, opdat het sterfelijke door het leven verzwolgen zal worden.</a:t>
            </a:r>
          </a:p>
          <a:p>
            <a:endPar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hthoek 4"/>
          <p:cNvSpPr/>
          <p:nvPr/>
        </p:nvSpPr>
        <p:spPr>
          <a:xfrm>
            <a:off x="435093" y="320080"/>
            <a:ext cx="3461498" cy="646331"/>
          </a:xfrm>
          <a:prstGeom prst="rect">
            <a:avLst/>
          </a:prstGeom>
          <a:solidFill>
            <a:schemeClr val="accent1">
              <a:lumMod val="20000"/>
              <a:lumOff val="80000"/>
            </a:schemeClr>
          </a:solidFill>
        </p:spPr>
        <p:txBody>
          <a:bodyPr wrap="square">
            <a:spAutoFit/>
          </a:bodyPr>
          <a:lstStyle/>
          <a:p>
            <a:r>
              <a:rPr lang="nl-NL" sz="3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 Korinthe 5</a:t>
            </a:r>
            <a:endPar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03292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35093" y="966411"/>
            <a:ext cx="11379372" cy="3416320"/>
          </a:xfrm>
          <a:prstGeom prst="rect">
            <a:avLst/>
          </a:prstGeom>
        </p:spPr>
        <p:txBody>
          <a:bodyPr wrap="square">
            <a:spAutoFit/>
          </a:bodyPr>
          <a:lstStyle/>
          <a:p>
            <a:r>
              <a:rPr lang="nl-NL" sz="3600" dirty="0" smtClea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4 Want </a:t>
            </a:r>
            <a:r>
              <a:rPr lang="nl-NL" sz="36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wij, die nog in de tentbehuizing zijn, zuchten bezwaard, </a:t>
            </a:r>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omdat wij niet uitgekleed, maar overkleed willen worden, </a:t>
            </a:r>
            <a:r>
              <a:rPr lang="nl-NL" sz="36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opdat het sterfelijke door het leven verzwolgen zal worden.</a:t>
            </a:r>
          </a:p>
          <a:p>
            <a:endPar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hthoek 4"/>
          <p:cNvSpPr/>
          <p:nvPr/>
        </p:nvSpPr>
        <p:spPr>
          <a:xfrm>
            <a:off x="435093" y="320080"/>
            <a:ext cx="3461498" cy="646331"/>
          </a:xfrm>
          <a:prstGeom prst="rect">
            <a:avLst/>
          </a:prstGeom>
          <a:solidFill>
            <a:schemeClr val="accent1">
              <a:lumMod val="20000"/>
              <a:lumOff val="80000"/>
            </a:schemeClr>
          </a:solidFill>
        </p:spPr>
        <p:txBody>
          <a:bodyPr wrap="square">
            <a:spAutoFit/>
          </a:bodyPr>
          <a:lstStyle/>
          <a:p>
            <a:r>
              <a:rPr lang="nl-NL" sz="3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 Korinthe 5</a:t>
            </a:r>
            <a:endPar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67679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35093" y="966411"/>
            <a:ext cx="11379372" cy="3416320"/>
          </a:xfrm>
          <a:prstGeom prst="rect">
            <a:avLst/>
          </a:prstGeom>
        </p:spPr>
        <p:txBody>
          <a:bodyPr wrap="square">
            <a:spAutoFit/>
          </a:bodyPr>
          <a:lstStyle/>
          <a:p>
            <a:r>
              <a:rPr lang="nl-NL" sz="3600" dirty="0" smtClea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4 Want </a:t>
            </a:r>
            <a:r>
              <a:rPr lang="nl-NL" sz="36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wij, die nog in de tentbehuizing zijn, zuchten bezwaard, omdat wij niet uitgekleed, maar overkleed willen worden, </a:t>
            </a:r>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opdat het sterfelijke door het leven verzwolgen zal worden.</a:t>
            </a:r>
          </a:p>
          <a:p>
            <a:endPar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hthoek 4"/>
          <p:cNvSpPr/>
          <p:nvPr/>
        </p:nvSpPr>
        <p:spPr>
          <a:xfrm>
            <a:off x="435093" y="320080"/>
            <a:ext cx="3461498" cy="646331"/>
          </a:xfrm>
          <a:prstGeom prst="rect">
            <a:avLst/>
          </a:prstGeom>
          <a:solidFill>
            <a:schemeClr val="accent1">
              <a:lumMod val="20000"/>
              <a:lumOff val="80000"/>
            </a:schemeClr>
          </a:solidFill>
        </p:spPr>
        <p:txBody>
          <a:bodyPr wrap="square">
            <a:spAutoFit/>
          </a:bodyPr>
          <a:lstStyle/>
          <a:p>
            <a:r>
              <a:rPr lang="nl-NL" sz="3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 Korinthe 5</a:t>
            </a:r>
            <a:endPar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0228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83127" y="542836"/>
            <a:ext cx="11887199" cy="5078313"/>
          </a:xfrm>
          <a:prstGeom prst="rect">
            <a:avLst/>
          </a:prstGeom>
        </p:spPr>
        <p:txBody>
          <a:bodyPr wrap="square">
            <a:spAutoFit/>
          </a:bodyPr>
          <a:lstStyle/>
          <a:p>
            <a:pPr algn="ctr"/>
            <a:r>
              <a:rPr lang="nl-NL" sz="3600" b="1" dirty="0" smtClean="0">
                <a:latin typeface="Verdana" panose="020B0604030504040204" pitchFamily="34" charset="0"/>
                <a:ea typeface="Verdana" panose="020B0604030504040204" pitchFamily="34" charset="0"/>
                <a:cs typeface="Verdana" panose="020B0604030504040204" pitchFamily="34" charset="0"/>
              </a:rPr>
              <a:t>Filippenzen 3</a:t>
            </a:r>
            <a:endParaRPr lang="nl-NL" sz="3600" b="1" dirty="0">
              <a:latin typeface="Verdana" panose="020B0604030504040204" pitchFamily="34" charset="0"/>
              <a:ea typeface="Verdana" panose="020B0604030504040204" pitchFamily="34" charset="0"/>
              <a:cs typeface="Verdana" panose="020B0604030504040204" pitchFamily="34" charset="0"/>
            </a:endParaRPr>
          </a:p>
          <a:p>
            <a:pPr algn="ctr"/>
            <a:r>
              <a:rPr lang="nl-NL" sz="3600" dirty="0" smtClean="0">
                <a:latin typeface="Verdana" panose="020B0604030504040204" pitchFamily="34" charset="0"/>
                <a:ea typeface="Verdana" panose="020B0604030504040204" pitchFamily="34" charset="0"/>
                <a:cs typeface="Verdana" panose="020B0604030504040204" pitchFamily="34" charset="0"/>
              </a:rPr>
              <a:t>20 Want </a:t>
            </a:r>
            <a:r>
              <a:rPr lang="nl-NL" sz="3600" dirty="0">
                <a:latin typeface="Verdana" panose="020B0604030504040204" pitchFamily="34" charset="0"/>
                <a:ea typeface="Verdana" panose="020B0604030504040204" pitchFamily="34" charset="0"/>
                <a:cs typeface="Verdana" panose="020B0604030504040204" pitchFamily="34" charset="0"/>
              </a:rPr>
              <a:t>ons burgerschap is in de hemelen, </a:t>
            </a:r>
            <a:endParaRPr lang="nl-NL" sz="3600"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3600" dirty="0" smtClean="0">
                <a:latin typeface="Verdana" panose="020B0604030504040204" pitchFamily="34" charset="0"/>
                <a:ea typeface="Verdana" panose="020B0604030504040204" pitchFamily="34" charset="0"/>
                <a:cs typeface="Verdana" panose="020B0604030504040204" pitchFamily="34" charset="0"/>
              </a:rPr>
              <a:t>van </a:t>
            </a:r>
            <a:r>
              <a:rPr lang="nl-NL" sz="3600" dirty="0">
                <a:latin typeface="Verdana" panose="020B0604030504040204" pitchFamily="34" charset="0"/>
                <a:ea typeface="Verdana" panose="020B0604030504040204" pitchFamily="34" charset="0"/>
                <a:cs typeface="Verdana" panose="020B0604030504040204" pitchFamily="34" charset="0"/>
              </a:rPr>
              <a:t>waaruit wij ook de Redder afwachten, </a:t>
            </a:r>
            <a:endParaRPr lang="nl-NL" sz="3600"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3600" dirty="0" smtClean="0">
                <a:latin typeface="Verdana" panose="020B0604030504040204" pitchFamily="34" charset="0"/>
                <a:ea typeface="Verdana" panose="020B0604030504040204" pitchFamily="34" charset="0"/>
                <a:cs typeface="Verdana" panose="020B0604030504040204" pitchFamily="34" charset="0"/>
              </a:rPr>
              <a:t>de </a:t>
            </a:r>
            <a:r>
              <a:rPr lang="nl-NL" sz="3600" dirty="0">
                <a:latin typeface="Verdana" panose="020B0604030504040204" pitchFamily="34" charset="0"/>
                <a:ea typeface="Verdana" panose="020B0604030504040204" pitchFamily="34" charset="0"/>
                <a:cs typeface="Verdana" panose="020B0604030504040204" pitchFamily="34" charset="0"/>
              </a:rPr>
              <a:t>Heer Jezus Christus</a:t>
            </a:r>
            <a:r>
              <a:rPr lang="nl-NL" sz="3600" dirty="0" smtClean="0">
                <a:latin typeface="Verdana" panose="020B0604030504040204" pitchFamily="34" charset="0"/>
                <a:ea typeface="Verdana" panose="020B0604030504040204" pitchFamily="34" charset="0"/>
                <a:cs typeface="Verdana" panose="020B0604030504040204" pitchFamily="34" charset="0"/>
              </a:rPr>
              <a:t>, </a:t>
            </a:r>
          </a:p>
          <a:p>
            <a:pPr algn="ctr"/>
            <a:r>
              <a:rPr lang="nl-NL" sz="3600" dirty="0" smtClean="0">
                <a:latin typeface="Verdana" panose="020B0604030504040204" pitchFamily="34" charset="0"/>
                <a:ea typeface="Verdana" panose="020B0604030504040204" pitchFamily="34" charset="0"/>
                <a:cs typeface="Verdana" panose="020B0604030504040204" pitchFamily="34" charset="0"/>
              </a:rPr>
              <a:t>die </a:t>
            </a:r>
            <a:r>
              <a:rPr lang="nl-NL" sz="3600" dirty="0">
                <a:latin typeface="Verdana" panose="020B0604030504040204" pitchFamily="34" charset="0"/>
                <a:ea typeface="Verdana" panose="020B0604030504040204" pitchFamily="34" charset="0"/>
                <a:cs typeface="Verdana" panose="020B0604030504040204" pitchFamily="34" charset="0"/>
              </a:rPr>
              <a:t>het lichaam van onze vernedering een ander aanzien zal geven, </a:t>
            </a:r>
            <a:endParaRPr lang="nl-NL" sz="3600"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3600" dirty="0" smtClean="0">
                <a:latin typeface="Verdana" panose="020B0604030504040204" pitchFamily="34" charset="0"/>
                <a:ea typeface="Verdana" panose="020B0604030504040204" pitchFamily="34" charset="0"/>
                <a:cs typeface="Verdana" panose="020B0604030504040204" pitchFamily="34" charset="0"/>
              </a:rPr>
              <a:t>gelijkvormig </a:t>
            </a:r>
            <a:r>
              <a:rPr lang="nl-NL" sz="3600" dirty="0">
                <a:latin typeface="Verdana" panose="020B0604030504040204" pitchFamily="34" charset="0"/>
                <a:ea typeface="Verdana" panose="020B0604030504040204" pitchFamily="34" charset="0"/>
                <a:cs typeface="Verdana" panose="020B0604030504040204" pitchFamily="34" charset="0"/>
              </a:rPr>
              <a:t>aan het lichaam van zijn heerlijkheid, naar de inwerking, waarmee Hij ook alles aan zichzelf kan onderschikken.</a:t>
            </a:r>
          </a:p>
        </p:txBody>
      </p:sp>
    </p:spTree>
    <p:extLst>
      <p:ext uri="{BB962C8B-B14F-4D97-AF65-F5344CB8AC3E}">
        <p14:creationId xmlns:p14="http://schemas.microsoft.com/office/powerpoint/2010/main" val="4151151275"/>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1470</TotalTime>
  <Words>883</Words>
  <Application>Microsoft Office PowerPoint</Application>
  <PresentationFormat>Breedbeeld</PresentationFormat>
  <Paragraphs>59</Paragraphs>
  <Slides>24</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24</vt:i4>
      </vt:variant>
    </vt:vector>
  </HeadingPairs>
  <TitlesOfParts>
    <vt:vector size="29" baseType="lpstr">
      <vt:lpstr>Arial</vt:lpstr>
      <vt:lpstr>Calibri</vt:lpstr>
      <vt:lpstr>Calibri Light</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 Oudijn</dc:creator>
  <cp:lastModifiedBy>Oudijn</cp:lastModifiedBy>
  <cp:revision>63</cp:revision>
  <dcterms:created xsi:type="dcterms:W3CDTF">2017-10-24T20:34:00Z</dcterms:created>
  <dcterms:modified xsi:type="dcterms:W3CDTF">2017-12-24T12:41:31Z</dcterms:modified>
</cp:coreProperties>
</file>