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311" r:id="rId3"/>
    <p:sldId id="312" r:id="rId4"/>
    <p:sldId id="300" r:id="rId5"/>
    <p:sldId id="301" r:id="rId6"/>
    <p:sldId id="313" r:id="rId7"/>
    <p:sldId id="302" r:id="rId8"/>
    <p:sldId id="303" r:id="rId9"/>
    <p:sldId id="304" r:id="rId10"/>
    <p:sldId id="299" r:id="rId11"/>
    <p:sldId id="315" r:id="rId12"/>
    <p:sldId id="318" r:id="rId13"/>
    <p:sldId id="319" r:id="rId14"/>
    <p:sldId id="320" r:id="rId15"/>
    <p:sldId id="321" r:id="rId16"/>
    <p:sldId id="316" r:id="rId17"/>
    <p:sldId id="322" r:id="rId18"/>
    <p:sldId id="323" r:id="rId19"/>
    <p:sldId id="317" r:id="rId20"/>
    <p:sldId id="314" r:id="rId21"/>
    <p:sldId id="305" r:id="rId22"/>
    <p:sldId id="306"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17-6-2018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t>1</a:t>
            </a:fld>
            <a:endParaRPr lang="nl-NL"/>
          </a:p>
        </p:txBody>
      </p:sp>
    </p:spTree>
    <p:extLst>
      <p:ext uri="{BB962C8B-B14F-4D97-AF65-F5344CB8AC3E}">
        <p14:creationId xmlns:p14="http://schemas.microsoft.com/office/powerpoint/2010/main" val="104122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17-6-2018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17-6-2018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17-6-2018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3960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17-6-2018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75091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17-6-2018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17-6-2018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17-6-2018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17-6-2018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17-6-2018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17-6-2018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17-6-2018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17-6-2018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90944" y="176342"/>
            <a:ext cx="11596255" cy="1631216"/>
          </a:xfrm>
          <a:prstGeom prst="rect">
            <a:avLst/>
          </a:prstGeom>
          <a:noFill/>
        </p:spPr>
        <p:txBody>
          <a:bodyPr wrap="square" rtlCol="0">
            <a:spAutoFit/>
          </a:bodyPr>
          <a:lstStyle/>
          <a:p>
            <a:pPr algn="ctr"/>
            <a:r>
              <a:rPr lang="nl-NL" sz="5000" b="1" dirty="0">
                <a:solidFill>
                  <a:srgbClr val="002060"/>
                </a:solidFill>
                <a:latin typeface="Verdana" pitchFamily="34" charset="0"/>
                <a:ea typeface="Verdana" pitchFamily="34" charset="0"/>
                <a:cs typeface="Verdana" pitchFamily="34" charset="0"/>
              </a:rPr>
              <a:t>d</a:t>
            </a:r>
            <a:r>
              <a:rPr lang="nl-NL" sz="5000" b="1" dirty="0" smtClean="0">
                <a:solidFill>
                  <a:srgbClr val="002060"/>
                </a:solidFill>
                <a:latin typeface="Verdana" pitchFamily="34" charset="0"/>
                <a:ea typeface="Verdana" pitchFamily="34" charset="0"/>
                <a:cs typeface="Verdana" pitchFamily="34" charset="0"/>
              </a:rPr>
              <a:t>e gelijkenis van de barmhartige Samaritaan</a:t>
            </a:r>
            <a:endParaRPr lang="nl-NL" sz="5000" b="1" dirty="0">
              <a:solidFill>
                <a:srgbClr val="002060"/>
              </a:solidFill>
              <a:latin typeface="Verdana" pitchFamily="34" charset="0"/>
              <a:ea typeface="Verdana" pitchFamily="34" charset="0"/>
              <a:cs typeface="Verdana" pitchFamily="34" charset="0"/>
            </a:endParaRPr>
          </a:p>
        </p:txBody>
      </p:sp>
      <p:sp>
        <p:nvSpPr>
          <p:cNvPr id="6" name="Tekstvak 5"/>
          <p:cNvSpPr txBox="1"/>
          <p:nvPr/>
        </p:nvSpPr>
        <p:spPr>
          <a:xfrm>
            <a:off x="187166" y="5925744"/>
            <a:ext cx="2950238" cy="707886"/>
          </a:xfrm>
          <a:prstGeom prst="rect">
            <a:avLst/>
          </a:prstGeom>
          <a:noFill/>
          <a:ln w="3175">
            <a:solidFill>
              <a:schemeClr val="tx1"/>
            </a:solidFill>
          </a:ln>
        </p:spPr>
        <p:txBody>
          <a:bodyPr wrap="square" rtlCol="0">
            <a:spAutoFit/>
          </a:bodyPr>
          <a:lstStyle/>
          <a:p>
            <a:r>
              <a:rPr lang="nl-NL" sz="2000" dirty="0" smtClean="0">
                <a:latin typeface="Verdana" pitchFamily="34" charset="0"/>
                <a:ea typeface="Verdana" pitchFamily="34" charset="0"/>
                <a:cs typeface="Verdana" pitchFamily="34" charset="0"/>
              </a:rPr>
              <a:t>17 juni 2018</a:t>
            </a:r>
            <a:endParaRPr lang="nl-NL" sz="2000" dirty="0">
              <a:latin typeface="Verdana" pitchFamily="34" charset="0"/>
              <a:ea typeface="Verdana" pitchFamily="34" charset="0"/>
              <a:cs typeface="Verdana" pitchFamily="34" charset="0"/>
            </a:endParaRPr>
          </a:p>
          <a:p>
            <a:r>
              <a:rPr lang="nl-NL" sz="2000" dirty="0" smtClean="0">
                <a:latin typeface="Verdana" pitchFamily="34" charset="0"/>
                <a:ea typeface="Verdana" pitchFamily="34" charset="0"/>
                <a:cs typeface="Verdana" pitchFamily="34" charset="0"/>
              </a:rPr>
              <a:t>Hendrik Ido Ambacht</a:t>
            </a:r>
            <a:endParaRPr lang="nl-NL" sz="2000" dirty="0">
              <a:latin typeface="Verdana" pitchFamily="34" charset="0"/>
              <a:ea typeface="Verdana" pitchFamily="34" charset="0"/>
              <a:cs typeface="Verdana" pitchFamily="34" charset="0"/>
            </a:endParaRPr>
          </a:p>
        </p:txBody>
      </p:sp>
      <p:pic>
        <p:nvPicPr>
          <p:cNvPr id="2" name="Afbeelding 1"/>
          <p:cNvPicPr>
            <a:picLocks noChangeAspect="1"/>
          </p:cNvPicPr>
          <p:nvPr/>
        </p:nvPicPr>
        <p:blipFill>
          <a:blip r:embed="rId3"/>
          <a:stretch>
            <a:fillRect/>
          </a:stretch>
        </p:blipFill>
        <p:spPr>
          <a:xfrm>
            <a:off x="3788350" y="2141110"/>
            <a:ext cx="4601441" cy="3451081"/>
          </a:xfrm>
          <a:prstGeom prst="rect">
            <a:avLst/>
          </a:prstGeom>
        </p:spPr>
      </p:pic>
    </p:spTree>
    <p:extLst>
      <p:ext uri="{BB962C8B-B14F-4D97-AF65-F5344CB8AC3E}">
        <p14:creationId xmlns:p14="http://schemas.microsoft.com/office/powerpoint/2010/main" val="3872743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12618" y="428950"/>
            <a:ext cx="11218718" cy="2092881"/>
          </a:xfrm>
          <a:prstGeom prst="rect">
            <a:avLst/>
          </a:prstGeom>
        </p:spPr>
        <p:txBody>
          <a:bodyPr wrap="square">
            <a:spAutoFit/>
          </a:bodyPr>
          <a:lstStyle/>
          <a:p>
            <a:r>
              <a:rPr lang="nl-NL" sz="2600" b="1" dirty="0" smtClean="0"/>
              <a:t>Johannes 8</a:t>
            </a:r>
          </a:p>
          <a:p>
            <a:r>
              <a:rPr lang="nl-NL" sz="2600" dirty="0"/>
              <a:t>48 De Joden dan antwoordden en zeiden tegen Hem: Zeggen wij niet terecht dat U een Samaritaan bent en door een demon bezeten bent?</a:t>
            </a:r>
          </a:p>
          <a:p>
            <a:r>
              <a:rPr lang="nl-NL" sz="2600" dirty="0"/>
              <a:t>49 Jezus antwoordde: Ik ben niet door een demon bezeten, maar Ik eer Mijn Vader, en u onteert Mij.</a:t>
            </a:r>
          </a:p>
        </p:txBody>
      </p:sp>
    </p:spTree>
    <p:extLst>
      <p:ext uri="{BB962C8B-B14F-4D97-AF65-F5344CB8AC3E}">
        <p14:creationId xmlns:p14="http://schemas.microsoft.com/office/powerpoint/2010/main" val="1764127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253040" y="0"/>
            <a:ext cx="5748265" cy="6858000"/>
          </a:xfrm>
          <a:prstGeom prst="rect">
            <a:avLst/>
          </a:prstGeom>
        </p:spPr>
      </p:pic>
    </p:spTree>
    <p:extLst>
      <p:ext uri="{BB962C8B-B14F-4D97-AF65-F5344CB8AC3E}">
        <p14:creationId xmlns:p14="http://schemas.microsoft.com/office/powerpoint/2010/main" val="3975476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12618" y="428950"/>
            <a:ext cx="11218718" cy="4893647"/>
          </a:xfrm>
          <a:prstGeom prst="rect">
            <a:avLst/>
          </a:prstGeom>
        </p:spPr>
        <p:txBody>
          <a:bodyPr wrap="square">
            <a:spAutoFit/>
          </a:bodyPr>
          <a:lstStyle/>
          <a:p>
            <a:r>
              <a:rPr lang="nl-NL" sz="2600" b="1" dirty="0" smtClean="0"/>
              <a:t>1 Koningen 11</a:t>
            </a:r>
          </a:p>
          <a:p>
            <a:r>
              <a:rPr lang="nl-NL" sz="2600" dirty="0"/>
              <a:t>1 Koning Salomo had veel uitheemse vrouwen lief, en dat naast de dochter van de farao: </a:t>
            </a:r>
            <a:r>
              <a:rPr lang="nl-NL" sz="2600" dirty="0" err="1"/>
              <a:t>Moabitische</a:t>
            </a:r>
            <a:r>
              <a:rPr lang="nl-NL" sz="2600" dirty="0"/>
              <a:t>, </a:t>
            </a:r>
            <a:r>
              <a:rPr lang="nl-NL" sz="2600" dirty="0" err="1"/>
              <a:t>Ammonitische</a:t>
            </a:r>
            <a:r>
              <a:rPr lang="nl-NL" sz="2600" dirty="0"/>
              <a:t>, </a:t>
            </a:r>
            <a:r>
              <a:rPr lang="nl-NL" sz="2600" dirty="0" err="1"/>
              <a:t>Edomitische</a:t>
            </a:r>
            <a:r>
              <a:rPr lang="nl-NL" sz="2600" dirty="0"/>
              <a:t>, </a:t>
            </a:r>
            <a:r>
              <a:rPr lang="nl-NL" sz="2600" dirty="0" err="1"/>
              <a:t>Sidonische</a:t>
            </a:r>
            <a:r>
              <a:rPr lang="nl-NL" sz="2600" dirty="0"/>
              <a:t>, en </a:t>
            </a:r>
            <a:r>
              <a:rPr lang="nl-NL" sz="2600" dirty="0" err="1"/>
              <a:t>Hethitische</a:t>
            </a:r>
            <a:r>
              <a:rPr lang="nl-NL" sz="2600" dirty="0"/>
              <a:t> vrouwen,</a:t>
            </a:r>
          </a:p>
          <a:p>
            <a:r>
              <a:rPr lang="nl-NL" sz="2600" dirty="0"/>
              <a:t>2 uit de volken waarvan de HEERE tegen de Israëlieten had gezegd: U mag niet naar hen toe gaan en zij mogen niet bij u komen. Zij zouden ongetwijfeld uw hart doen afwijken, achter hun goden aan. Aan hen hechtte Salomo zich in liefde.</a:t>
            </a:r>
          </a:p>
          <a:p>
            <a:r>
              <a:rPr lang="nl-NL" sz="2600" dirty="0" smtClean="0"/>
              <a:t>(…)</a:t>
            </a:r>
            <a:endParaRPr lang="nl-NL" sz="2600" dirty="0"/>
          </a:p>
          <a:p>
            <a:r>
              <a:rPr lang="nl-NL" sz="2600" dirty="0"/>
              <a:t>4 Het was in de tijd van </a:t>
            </a:r>
            <a:r>
              <a:rPr lang="nl-NL" sz="2600" dirty="0" err="1"/>
              <a:t>Salomo's</a:t>
            </a:r>
            <a:r>
              <a:rPr lang="nl-NL" sz="2600" dirty="0"/>
              <a:t> ouderdom dat zijn vrouwen zijn hart deden afwijken, achter andere goden aan, zodat zijn hart niet volkomen was met de HEERE, zijn God, zoals het hart van zijn vader David,</a:t>
            </a:r>
          </a:p>
          <a:p>
            <a:endParaRPr lang="nl-NL" sz="2600" dirty="0"/>
          </a:p>
        </p:txBody>
      </p:sp>
    </p:spTree>
    <p:extLst>
      <p:ext uri="{BB962C8B-B14F-4D97-AF65-F5344CB8AC3E}">
        <p14:creationId xmlns:p14="http://schemas.microsoft.com/office/powerpoint/2010/main" val="3917706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12618" y="428950"/>
            <a:ext cx="11218718" cy="5693866"/>
          </a:xfrm>
          <a:prstGeom prst="rect">
            <a:avLst/>
          </a:prstGeom>
        </p:spPr>
        <p:txBody>
          <a:bodyPr wrap="square">
            <a:spAutoFit/>
          </a:bodyPr>
          <a:lstStyle/>
          <a:p>
            <a:r>
              <a:rPr lang="nl-NL" sz="2600" b="1" dirty="0" smtClean="0"/>
              <a:t>1 Koningen 11</a:t>
            </a:r>
          </a:p>
          <a:p>
            <a:r>
              <a:rPr lang="nl-NL" sz="2600" dirty="0"/>
              <a:t>9 Daarom werd de HEERE toornig op Salomo, omdat zijn hart van de HEERE, de God van Israël, Die hem tweemaal was verschenen, was afgeweken.</a:t>
            </a:r>
          </a:p>
          <a:p>
            <a:r>
              <a:rPr lang="nl-NL" sz="2600" dirty="0"/>
              <a:t>10 Hij had hem aangaande deze zaak geboden dat hij niet achter andere goden aan zou gaan, maar hij hield zich niet aan wat de HEERE geboden had.</a:t>
            </a:r>
          </a:p>
          <a:p>
            <a:r>
              <a:rPr lang="nl-NL" sz="2600" dirty="0"/>
              <a:t>11 Daarom zei de HEERE tegen Salomo: Omdat het bij u gebeurd is dat u Mijn verbond en verordeningen, die Ik u geboden heb, niet in acht hebt genomen, </a:t>
            </a:r>
            <a:endParaRPr lang="nl-NL" sz="2600" dirty="0" smtClean="0"/>
          </a:p>
          <a:p>
            <a:r>
              <a:rPr lang="nl-NL" sz="2600" u="sng" dirty="0" smtClean="0"/>
              <a:t>zal </a:t>
            </a:r>
            <a:r>
              <a:rPr lang="nl-NL" sz="2600" u="sng" dirty="0"/>
              <a:t>Ik het koninkrijk zeker van u losscheuren</a:t>
            </a:r>
            <a:r>
              <a:rPr lang="nl-NL" sz="2600" dirty="0"/>
              <a:t> en het aan uw dienaar geven.</a:t>
            </a:r>
          </a:p>
          <a:p>
            <a:r>
              <a:rPr lang="nl-NL" sz="2600" dirty="0"/>
              <a:t>12 In uw dagen zal ik dat echter niet doen, omwille van uw vader David. Ik zal het uit de hand van uw zoon losscheuren.</a:t>
            </a:r>
          </a:p>
          <a:p>
            <a:r>
              <a:rPr lang="nl-NL" sz="2600" dirty="0"/>
              <a:t>13 Alleen, Ik zal niet het hele koninkrijk van u losscheuren: één stam zal Ik aan uw zoon geven, omwille van Mijn dienaar David en omwille van Jeruzalem, dat Ik verkozen heb.</a:t>
            </a:r>
          </a:p>
          <a:p>
            <a:endParaRPr lang="nl-NL" sz="2600" dirty="0"/>
          </a:p>
        </p:txBody>
      </p:sp>
    </p:spTree>
    <p:extLst>
      <p:ext uri="{BB962C8B-B14F-4D97-AF65-F5344CB8AC3E}">
        <p14:creationId xmlns:p14="http://schemas.microsoft.com/office/powerpoint/2010/main" val="4190309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12618" y="428950"/>
            <a:ext cx="11218718" cy="4093428"/>
          </a:xfrm>
          <a:prstGeom prst="rect">
            <a:avLst/>
          </a:prstGeom>
        </p:spPr>
        <p:txBody>
          <a:bodyPr wrap="square">
            <a:spAutoFit/>
          </a:bodyPr>
          <a:lstStyle/>
          <a:p>
            <a:r>
              <a:rPr lang="nl-NL" sz="2600" b="1" dirty="0" smtClean="0"/>
              <a:t>1 Koningen 11</a:t>
            </a:r>
          </a:p>
          <a:p>
            <a:r>
              <a:rPr lang="nl-NL" sz="2600" dirty="0" smtClean="0"/>
              <a:t>(…)</a:t>
            </a:r>
          </a:p>
          <a:p>
            <a:r>
              <a:rPr lang="nl-NL" sz="2600" dirty="0" smtClean="0"/>
              <a:t>28 </a:t>
            </a:r>
            <a:r>
              <a:rPr lang="nl-NL" sz="2600" dirty="0"/>
              <a:t>Nu was de man </a:t>
            </a:r>
            <a:r>
              <a:rPr lang="nl-NL" sz="2600" dirty="0" err="1"/>
              <a:t>Jerobeam</a:t>
            </a:r>
            <a:r>
              <a:rPr lang="nl-NL" sz="2600" dirty="0"/>
              <a:t> een harde werker. Toen Salomo zag hoe deze jongeman het werk verrichtte, stelde hij hem aan over de hele lichting werklieden van het huis van Jozef.</a:t>
            </a:r>
          </a:p>
          <a:p>
            <a:r>
              <a:rPr lang="nl-NL" sz="2600" dirty="0"/>
              <a:t>29 Het gebeurde in die tijd, toen </a:t>
            </a:r>
            <a:r>
              <a:rPr lang="nl-NL" sz="2600" dirty="0" err="1"/>
              <a:t>Jerobeam</a:t>
            </a:r>
            <a:r>
              <a:rPr lang="nl-NL" sz="2600" dirty="0"/>
              <a:t> uit Jeruzalem vertrok, dat de profeet </a:t>
            </a:r>
            <a:r>
              <a:rPr lang="nl-NL" sz="2600" dirty="0" err="1"/>
              <a:t>Ahia</a:t>
            </a:r>
            <a:r>
              <a:rPr lang="nl-NL" sz="2600" dirty="0"/>
              <a:t> uit Silo hem onderweg aantrof. Deze had zich in een nieuw kleed gehuld en zij beiden waren alleen in het open veld.</a:t>
            </a:r>
          </a:p>
          <a:p>
            <a:r>
              <a:rPr lang="nl-NL" sz="2600" dirty="0"/>
              <a:t>30 Toen pakte </a:t>
            </a:r>
            <a:r>
              <a:rPr lang="nl-NL" sz="2600" dirty="0" err="1"/>
              <a:t>Ahia</a:t>
            </a:r>
            <a:r>
              <a:rPr lang="nl-NL" sz="2600" dirty="0"/>
              <a:t> het nieuwe kleed dat hij aanhad, en scheurde het in twaalf stukken</a:t>
            </a:r>
            <a:r>
              <a:rPr lang="nl-NL" sz="2600" dirty="0" smtClean="0"/>
              <a:t>.</a:t>
            </a:r>
            <a:endParaRPr lang="nl-NL" sz="2600" dirty="0"/>
          </a:p>
        </p:txBody>
      </p:sp>
    </p:spTree>
    <p:extLst>
      <p:ext uri="{BB962C8B-B14F-4D97-AF65-F5344CB8AC3E}">
        <p14:creationId xmlns:p14="http://schemas.microsoft.com/office/powerpoint/2010/main" val="3854934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12618" y="428950"/>
            <a:ext cx="11218718" cy="3293209"/>
          </a:xfrm>
          <a:prstGeom prst="rect">
            <a:avLst/>
          </a:prstGeom>
        </p:spPr>
        <p:txBody>
          <a:bodyPr wrap="square">
            <a:spAutoFit/>
          </a:bodyPr>
          <a:lstStyle/>
          <a:p>
            <a:r>
              <a:rPr lang="nl-NL" sz="2600" b="1" dirty="0" smtClean="0"/>
              <a:t>1 Koningen 11</a:t>
            </a:r>
          </a:p>
          <a:p>
            <a:r>
              <a:rPr lang="nl-NL" sz="2600" dirty="0"/>
              <a:t>31 Hij zei tegen </a:t>
            </a:r>
            <a:r>
              <a:rPr lang="nl-NL" sz="2600" dirty="0" err="1"/>
              <a:t>Jerobeam</a:t>
            </a:r>
            <a:r>
              <a:rPr lang="nl-NL" sz="2600" dirty="0"/>
              <a:t>: Neem er tien stukken van voor uzelf. Want zo zegt de HEERE, de God van Israël: Zie, Ik ga het koninkrijk uit de hand van Salomo losscheuren en Ik zal u tien stammen geven.</a:t>
            </a:r>
          </a:p>
          <a:p>
            <a:r>
              <a:rPr lang="nl-NL" sz="2600" dirty="0"/>
              <a:t>32 Maar één stam zal voor hem zijn, omwille van Mijn </a:t>
            </a:r>
            <a:endParaRPr lang="nl-NL" sz="2600" dirty="0" smtClean="0"/>
          </a:p>
          <a:p>
            <a:r>
              <a:rPr lang="nl-NL" sz="2600" dirty="0" smtClean="0"/>
              <a:t>dienaar </a:t>
            </a:r>
            <a:r>
              <a:rPr lang="nl-NL" sz="2600" dirty="0"/>
              <a:t>David en omwille van Jeruzalem, de stad </a:t>
            </a:r>
            <a:endParaRPr lang="nl-NL" sz="2600" dirty="0" smtClean="0"/>
          </a:p>
          <a:p>
            <a:r>
              <a:rPr lang="nl-NL" sz="2600" dirty="0" smtClean="0"/>
              <a:t>die </a:t>
            </a:r>
            <a:r>
              <a:rPr lang="nl-NL" sz="2600" dirty="0"/>
              <a:t>Ik uit alle stammen van </a:t>
            </a:r>
            <a:r>
              <a:rPr lang="nl-NL" sz="2600" dirty="0" smtClean="0"/>
              <a:t>Israël </a:t>
            </a:r>
            <a:r>
              <a:rPr lang="nl-NL" sz="2600" dirty="0"/>
              <a:t>heb verkozen,</a:t>
            </a:r>
          </a:p>
          <a:p>
            <a:r>
              <a:rPr lang="nl-NL" sz="2600" dirty="0"/>
              <a:t>33 omdat zij Mij hebben verlaten </a:t>
            </a:r>
            <a:r>
              <a:rPr lang="nl-NL" sz="2600" dirty="0" smtClean="0"/>
              <a:t>(…)</a:t>
            </a:r>
            <a:endParaRPr lang="nl-NL" sz="2600" dirty="0"/>
          </a:p>
        </p:txBody>
      </p:sp>
      <p:pic>
        <p:nvPicPr>
          <p:cNvPr id="3" name="Afbeelding 2"/>
          <p:cNvPicPr>
            <a:picLocks noChangeAspect="1"/>
          </p:cNvPicPr>
          <p:nvPr/>
        </p:nvPicPr>
        <p:blipFill>
          <a:blip r:embed="rId2"/>
          <a:stretch>
            <a:fillRect/>
          </a:stretch>
        </p:blipFill>
        <p:spPr>
          <a:xfrm>
            <a:off x="8022337" y="1834917"/>
            <a:ext cx="4044972" cy="4825656"/>
          </a:xfrm>
          <a:prstGeom prst="rect">
            <a:avLst/>
          </a:prstGeom>
        </p:spPr>
      </p:pic>
    </p:spTree>
    <p:extLst>
      <p:ext uri="{BB962C8B-B14F-4D97-AF65-F5344CB8AC3E}">
        <p14:creationId xmlns:p14="http://schemas.microsoft.com/office/powerpoint/2010/main" val="1072945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232170" y="0"/>
            <a:ext cx="9727660" cy="6858000"/>
          </a:xfrm>
          <a:prstGeom prst="rect">
            <a:avLst/>
          </a:prstGeom>
        </p:spPr>
      </p:pic>
    </p:spTree>
    <p:extLst>
      <p:ext uri="{BB962C8B-B14F-4D97-AF65-F5344CB8AC3E}">
        <p14:creationId xmlns:p14="http://schemas.microsoft.com/office/powerpoint/2010/main" val="3422685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12618" y="428950"/>
            <a:ext cx="11218718" cy="5693866"/>
          </a:xfrm>
          <a:prstGeom prst="rect">
            <a:avLst/>
          </a:prstGeom>
        </p:spPr>
        <p:txBody>
          <a:bodyPr wrap="square">
            <a:spAutoFit/>
          </a:bodyPr>
          <a:lstStyle/>
          <a:p>
            <a:r>
              <a:rPr lang="nl-NL" sz="2600" b="1" dirty="0"/>
              <a:t>2</a:t>
            </a:r>
            <a:r>
              <a:rPr lang="nl-NL" sz="2600" b="1" dirty="0" smtClean="0"/>
              <a:t> Koningen 17</a:t>
            </a:r>
          </a:p>
          <a:p>
            <a:r>
              <a:rPr lang="nl-NL" sz="2600" dirty="0"/>
              <a:t>1 In het twaalfde jaar van </a:t>
            </a:r>
            <a:r>
              <a:rPr lang="nl-NL" sz="2600" dirty="0" err="1"/>
              <a:t>Achaz</a:t>
            </a:r>
            <a:r>
              <a:rPr lang="nl-NL" sz="2600" dirty="0"/>
              <a:t>, de koning van </a:t>
            </a:r>
            <a:r>
              <a:rPr lang="nl-NL" sz="2600" dirty="0" err="1"/>
              <a:t>Juda</a:t>
            </a:r>
            <a:r>
              <a:rPr lang="nl-NL" sz="2600" dirty="0"/>
              <a:t>, werd Hosea, de zoon van Ela, koning over Israël in Samaria en hij regeerde negen jaar.</a:t>
            </a:r>
          </a:p>
          <a:p>
            <a:r>
              <a:rPr lang="nl-NL" sz="2600" dirty="0"/>
              <a:t>2 Hij deed wat slecht was in de ogen van de HEERE, alleen niet zoals de koningen van Israël die er vóór hem geweest waren.</a:t>
            </a:r>
          </a:p>
          <a:p>
            <a:r>
              <a:rPr lang="nl-NL" sz="2600" dirty="0"/>
              <a:t>3 Tegen hem trok </a:t>
            </a:r>
            <a:r>
              <a:rPr lang="nl-NL" sz="2600" dirty="0" err="1"/>
              <a:t>Salmaneser</a:t>
            </a:r>
            <a:r>
              <a:rPr lang="nl-NL" sz="2600" dirty="0"/>
              <a:t> op, de koning van Assyrië; Hosea werd zijn dienaar en droeg schatting aan hem af.</a:t>
            </a:r>
          </a:p>
          <a:p>
            <a:r>
              <a:rPr lang="nl-NL" sz="2600" dirty="0"/>
              <a:t>4 Maar toen de koning van Assyrië een samenzwering bij Hosea ontdekte, </a:t>
            </a:r>
            <a:r>
              <a:rPr lang="nl-NL" sz="2600" dirty="0" smtClean="0"/>
              <a:t>(…) nam </a:t>
            </a:r>
            <a:r>
              <a:rPr lang="nl-NL" sz="2600" dirty="0"/>
              <a:t>de koning van Assyrië hem gevangen en sloot hij hem op in de gevangenis.</a:t>
            </a:r>
          </a:p>
          <a:p>
            <a:r>
              <a:rPr lang="nl-NL" sz="2600" dirty="0"/>
              <a:t>5 Vervolgens trok de koning van Assyrië het hele land door. Hij trok ook op naar Samaria en belegerde het drie jaar lang.</a:t>
            </a:r>
          </a:p>
          <a:p>
            <a:r>
              <a:rPr lang="nl-NL" sz="2600" dirty="0" smtClean="0"/>
              <a:t>6 </a:t>
            </a:r>
            <a:r>
              <a:rPr lang="nl-NL" sz="2600" dirty="0"/>
              <a:t>In het negende jaar van Hosea nam de koning van Assyrië Samaria in en voerde Israël weg naar Assyrië. Hij liet hen wonen in </a:t>
            </a:r>
            <a:r>
              <a:rPr lang="nl-NL" sz="2600" dirty="0" err="1"/>
              <a:t>Halah</a:t>
            </a:r>
            <a:r>
              <a:rPr lang="nl-NL" sz="2600" dirty="0"/>
              <a:t> en in </a:t>
            </a:r>
            <a:r>
              <a:rPr lang="nl-NL" sz="2600" dirty="0" err="1"/>
              <a:t>Habor</a:t>
            </a:r>
            <a:r>
              <a:rPr lang="nl-NL" sz="2600" dirty="0"/>
              <a:t>, aan de rivier </a:t>
            </a:r>
            <a:r>
              <a:rPr lang="nl-NL" sz="2600" dirty="0" err="1"/>
              <a:t>Gozan</a:t>
            </a:r>
            <a:r>
              <a:rPr lang="nl-NL" sz="2600" dirty="0"/>
              <a:t> en in de steden van </a:t>
            </a:r>
            <a:r>
              <a:rPr lang="nl-NL" sz="2600" dirty="0" err="1"/>
              <a:t>Medië</a:t>
            </a:r>
            <a:r>
              <a:rPr lang="nl-NL" sz="2600" dirty="0"/>
              <a:t>.</a:t>
            </a:r>
          </a:p>
        </p:txBody>
      </p:sp>
    </p:spTree>
    <p:extLst>
      <p:ext uri="{BB962C8B-B14F-4D97-AF65-F5344CB8AC3E}">
        <p14:creationId xmlns:p14="http://schemas.microsoft.com/office/powerpoint/2010/main" val="1109084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12618" y="428950"/>
            <a:ext cx="11218718" cy="3293209"/>
          </a:xfrm>
          <a:prstGeom prst="rect">
            <a:avLst/>
          </a:prstGeom>
        </p:spPr>
        <p:txBody>
          <a:bodyPr wrap="square">
            <a:spAutoFit/>
          </a:bodyPr>
          <a:lstStyle/>
          <a:p>
            <a:r>
              <a:rPr lang="nl-NL" sz="2600" b="1" dirty="0"/>
              <a:t>2</a:t>
            </a:r>
            <a:r>
              <a:rPr lang="nl-NL" sz="2600" b="1" dirty="0" smtClean="0"/>
              <a:t> Koningen 17</a:t>
            </a:r>
          </a:p>
          <a:p>
            <a:r>
              <a:rPr lang="nl-NL" sz="2600" dirty="0" smtClean="0"/>
              <a:t>(…)</a:t>
            </a:r>
          </a:p>
          <a:p>
            <a:r>
              <a:rPr lang="nl-NL" sz="2600" dirty="0" smtClean="0"/>
              <a:t>23 </a:t>
            </a:r>
            <a:r>
              <a:rPr lang="nl-NL" sz="2600" dirty="0"/>
              <a:t>totdat de HEERE Israël van Zijn aangezicht wegdeed, zoals Hij gesproken had door de dienst van al Zijn dienaren, de profeten. Zo werd Israël in ballingschap uit zijn land weggevoerd naar Assyrië, tot op deze dag.</a:t>
            </a:r>
          </a:p>
          <a:p>
            <a:r>
              <a:rPr lang="nl-NL" sz="2600" dirty="0" smtClean="0"/>
              <a:t>24 </a:t>
            </a:r>
            <a:r>
              <a:rPr lang="nl-NL" sz="2600" dirty="0"/>
              <a:t>De koning van Assyrië bracht mensen uit Babel, uit </a:t>
            </a:r>
            <a:r>
              <a:rPr lang="nl-NL" sz="2600" dirty="0" err="1"/>
              <a:t>Chuta</a:t>
            </a:r>
            <a:r>
              <a:rPr lang="nl-NL" sz="2600" dirty="0"/>
              <a:t>, uit </a:t>
            </a:r>
            <a:r>
              <a:rPr lang="nl-NL" sz="2600" dirty="0" err="1"/>
              <a:t>Avva</a:t>
            </a:r>
            <a:r>
              <a:rPr lang="nl-NL" sz="2600" dirty="0"/>
              <a:t>, uit </a:t>
            </a:r>
            <a:r>
              <a:rPr lang="nl-NL" sz="2600" dirty="0" err="1"/>
              <a:t>Hamath</a:t>
            </a:r>
            <a:r>
              <a:rPr lang="nl-NL" sz="2600" dirty="0"/>
              <a:t> en </a:t>
            </a:r>
            <a:r>
              <a:rPr lang="nl-NL" sz="2600" dirty="0" err="1"/>
              <a:t>Sefarvaïm</a:t>
            </a:r>
            <a:r>
              <a:rPr lang="nl-NL" sz="2600" dirty="0"/>
              <a:t>, en liet hen in de steden van Samaria wonen, in plaats van de Israëlieten. Zij namen Samaria in bezit en woonden in zijn steden</a:t>
            </a:r>
          </a:p>
        </p:txBody>
      </p:sp>
    </p:spTree>
    <p:extLst>
      <p:ext uri="{BB962C8B-B14F-4D97-AF65-F5344CB8AC3E}">
        <p14:creationId xmlns:p14="http://schemas.microsoft.com/office/powerpoint/2010/main" val="1115853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974272" y="322404"/>
            <a:ext cx="7470847" cy="6161523"/>
          </a:xfrm>
          <a:prstGeom prst="rect">
            <a:avLst/>
          </a:prstGeom>
        </p:spPr>
      </p:pic>
    </p:spTree>
    <p:extLst>
      <p:ext uri="{BB962C8B-B14F-4D97-AF65-F5344CB8AC3E}">
        <p14:creationId xmlns:p14="http://schemas.microsoft.com/office/powerpoint/2010/main" val="1736755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5693866"/>
          </a:xfrm>
          <a:prstGeom prst="rect">
            <a:avLst/>
          </a:prstGeom>
        </p:spPr>
        <p:txBody>
          <a:bodyPr wrap="square">
            <a:spAutoFit/>
          </a:bodyPr>
          <a:lstStyle/>
          <a:p>
            <a:r>
              <a:rPr lang="nl-NL" sz="2600" b="1" dirty="0" smtClean="0"/>
              <a:t>Lukas 10</a:t>
            </a:r>
          </a:p>
          <a:p>
            <a:r>
              <a:rPr lang="nl-NL" sz="2600" dirty="0" smtClean="0"/>
              <a:t>25 </a:t>
            </a:r>
            <a:r>
              <a:rPr lang="nl-NL" sz="2600" dirty="0"/>
              <a:t>En zie, een wetgeleerde stond op om Hem te verzoeken, en zei: Meester, wat moet ik doen om het eeuwige leven te beërven?</a:t>
            </a:r>
          </a:p>
          <a:p>
            <a:r>
              <a:rPr lang="nl-NL" sz="2600" dirty="0"/>
              <a:t>26 En Hij zei tegen hem: Wat staat er in de Wet geschreven? Wat leest u daar?</a:t>
            </a:r>
          </a:p>
          <a:p>
            <a:r>
              <a:rPr lang="nl-NL" sz="2600" dirty="0"/>
              <a:t>27 Hij antwoordde en zei: U zult de Heere, uw God, liefhebben met heel uw hart, met heel uw ziel, met heel uw kracht en met heel uw verstand, en uw naaste als uzelf.</a:t>
            </a:r>
          </a:p>
          <a:p>
            <a:r>
              <a:rPr lang="nl-NL" sz="2600" dirty="0"/>
              <a:t>28 Hij zei tegen hem: U hebt juist geantwoord. Doe dat en u zult leven.</a:t>
            </a:r>
          </a:p>
          <a:p>
            <a:r>
              <a:rPr lang="nl-NL" sz="2600" dirty="0"/>
              <a:t>29 Maar hij wilde zichzelf rechtvaardigen en zei tegen Jezus: Wie is mijn naaste?</a:t>
            </a:r>
          </a:p>
          <a:p>
            <a:r>
              <a:rPr lang="nl-NL" sz="2600" dirty="0"/>
              <a:t>30 Jezus antwoordde en zei: Een man ging van Jeruzalem naar Jericho en viel in de handen van rovers, die hem de kleren uittrokken, hem daarbij slagen toedienden en hem bij hun vertrek halfdood lieten liggen.</a:t>
            </a:r>
          </a:p>
          <a:p>
            <a:r>
              <a:rPr lang="nl-NL" sz="2600" dirty="0"/>
              <a:t>31 Toevallig kwam er een priester langs diezelfde weg, en toen hij hem zag, ging hij aan de overkant voorbij</a:t>
            </a:r>
            <a:r>
              <a:rPr lang="nl-NL" sz="2600" dirty="0" smtClean="0"/>
              <a:t>.</a:t>
            </a:r>
            <a:endParaRPr lang="nl-NL" sz="2600" dirty="0"/>
          </a:p>
        </p:txBody>
      </p:sp>
    </p:spTree>
    <p:extLst>
      <p:ext uri="{BB962C8B-B14F-4D97-AF65-F5344CB8AC3E}">
        <p14:creationId xmlns:p14="http://schemas.microsoft.com/office/powerpoint/2010/main" val="2119177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2308324"/>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Lukas 10</a:t>
            </a:r>
          </a:p>
          <a:p>
            <a:r>
              <a:rPr lang="nl-NL" sz="24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33 Maar een Samaritaan die op reis was, kwam in zijn buurt, en toen hij hem zag, was hij met innerlijke ontferming bewogen.</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34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En hij ging naar hem toe, verbond zijn wonden en goot er olie en wijn op. Hij tilde hem op zijn eigen rijdier, bracht hem naar een herberg en verzorgde hem</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2"/>
          <a:stretch>
            <a:fillRect/>
          </a:stretch>
        </p:blipFill>
        <p:spPr>
          <a:xfrm>
            <a:off x="6463146" y="2931535"/>
            <a:ext cx="4655126" cy="3491345"/>
          </a:xfrm>
          <a:prstGeom prst="rect">
            <a:avLst/>
          </a:prstGeom>
        </p:spPr>
      </p:pic>
    </p:spTree>
    <p:extLst>
      <p:ext uri="{BB962C8B-B14F-4D97-AF65-F5344CB8AC3E}">
        <p14:creationId xmlns:p14="http://schemas.microsoft.com/office/powerpoint/2010/main" val="1128516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1569660"/>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Lukas 10</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35 En toen hij de volgende dag wegging, haalde hij twee penningen tevoorschijn, en hij gaf ze aan de waard en zei tegen hem: Zorg voor hem, en wat u verder aan kosten maakt, zal ik u geven als ik terugkom</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Afbeelding 3"/>
          <p:cNvPicPr>
            <a:picLocks noChangeAspect="1"/>
          </p:cNvPicPr>
          <p:nvPr/>
        </p:nvPicPr>
        <p:blipFill>
          <a:blip r:embed="rId2"/>
          <a:stretch>
            <a:fillRect/>
          </a:stretch>
        </p:blipFill>
        <p:spPr>
          <a:xfrm>
            <a:off x="874568" y="2727614"/>
            <a:ext cx="4663786" cy="3497840"/>
          </a:xfrm>
          <a:prstGeom prst="rect">
            <a:avLst/>
          </a:prstGeom>
        </p:spPr>
      </p:pic>
    </p:spTree>
    <p:extLst>
      <p:ext uri="{BB962C8B-B14F-4D97-AF65-F5344CB8AC3E}">
        <p14:creationId xmlns:p14="http://schemas.microsoft.com/office/powerpoint/2010/main" val="812045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1938992"/>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Lukas 10</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36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Wie van deze drie denkt u dat de naaste geweest is van hem die in handen van de rovers gevallen was?</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37 En hij zei: Degene die hem barmhartigheid bewezen heeft. Jezus zei tegen hem: Ga heen en doet u evenzo.</a:t>
            </a:r>
          </a:p>
        </p:txBody>
      </p:sp>
      <p:pic>
        <p:nvPicPr>
          <p:cNvPr id="3" name="Afbeelding 2"/>
          <p:cNvPicPr>
            <a:picLocks noChangeAspect="1"/>
          </p:cNvPicPr>
          <p:nvPr/>
        </p:nvPicPr>
        <p:blipFill>
          <a:blip r:embed="rId2"/>
          <a:stretch>
            <a:fillRect/>
          </a:stretch>
        </p:blipFill>
        <p:spPr>
          <a:xfrm>
            <a:off x="6722918" y="2789959"/>
            <a:ext cx="4594513" cy="3445885"/>
          </a:xfrm>
          <a:prstGeom prst="rect">
            <a:avLst/>
          </a:prstGeom>
        </p:spPr>
      </p:pic>
    </p:spTree>
    <p:extLst>
      <p:ext uri="{BB962C8B-B14F-4D97-AF65-F5344CB8AC3E}">
        <p14:creationId xmlns:p14="http://schemas.microsoft.com/office/powerpoint/2010/main" val="2558519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5693866"/>
          </a:xfrm>
          <a:prstGeom prst="rect">
            <a:avLst/>
          </a:prstGeom>
        </p:spPr>
        <p:txBody>
          <a:bodyPr wrap="square">
            <a:spAutoFit/>
          </a:bodyPr>
          <a:lstStyle/>
          <a:p>
            <a:r>
              <a:rPr lang="nl-NL" sz="2600" b="1" dirty="0" smtClean="0"/>
              <a:t>Lukas 10</a:t>
            </a:r>
          </a:p>
          <a:p>
            <a:r>
              <a:rPr lang="nl-NL" sz="2600" dirty="0"/>
              <a:t>32 Evenzo ging ook een Leviet, toen hij op die plek kwam en hem zag, aan de overkant voorbij.</a:t>
            </a:r>
          </a:p>
          <a:p>
            <a:r>
              <a:rPr lang="nl-NL" sz="2600" dirty="0" smtClean="0"/>
              <a:t>33 </a:t>
            </a:r>
            <a:r>
              <a:rPr lang="nl-NL" sz="2600" dirty="0"/>
              <a:t>Maar een Samaritaan die op reis was, kwam in zijn buurt, en toen hij hem zag, was hij met innerlijke ontferming bewogen.</a:t>
            </a:r>
          </a:p>
          <a:p>
            <a:r>
              <a:rPr lang="nl-NL" sz="2600" dirty="0"/>
              <a:t>34 En hij ging naar hem toe, verbond zijn wonden en goot er olie en wijn op. Hij tilde hem op zijn eigen rijdier, bracht hem naar een herberg en verzorgde hem.</a:t>
            </a:r>
          </a:p>
          <a:p>
            <a:r>
              <a:rPr lang="nl-NL" sz="2600" dirty="0"/>
              <a:t>35 En toen hij de volgende dag wegging, haalde hij twee penningen tevoorschijn, en hij gaf ze aan de waard en zei tegen hem: Zorg voor hem, en wat u verder aan kosten maakt, zal ik u geven als ik terugkom.</a:t>
            </a:r>
          </a:p>
          <a:p>
            <a:r>
              <a:rPr lang="nl-NL" sz="2600" dirty="0"/>
              <a:t>36 Wie van deze drie denkt u dat de naaste geweest is van hem die in handen van de rovers gevallen was?</a:t>
            </a:r>
          </a:p>
          <a:p>
            <a:r>
              <a:rPr lang="nl-NL" sz="2600" dirty="0"/>
              <a:t>37 En hij zei: Degene die hem barmhartigheid bewezen heeft. Jezus zei tegen hem: Ga heen en doet u evenzo.</a:t>
            </a:r>
          </a:p>
        </p:txBody>
      </p:sp>
    </p:spTree>
    <p:extLst>
      <p:ext uri="{BB962C8B-B14F-4D97-AF65-F5344CB8AC3E}">
        <p14:creationId xmlns:p14="http://schemas.microsoft.com/office/powerpoint/2010/main" val="4059082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5581" y="273858"/>
            <a:ext cx="11104419" cy="923330"/>
          </a:xfrm>
          <a:prstGeom prst="rect">
            <a:avLst/>
          </a:prstGeom>
        </p:spPr>
        <p:txBody>
          <a:bodyPr wrap="square">
            <a:spAutoFit/>
          </a:bodyPr>
          <a:lstStyle/>
          <a:p>
            <a:r>
              <a:rPr lang="nl-NL" b="1" dirty="0" smtClean="0">
                <a:solidFill>
                  <a:srgbClr val="002060"/>
                </a:solidFill>
                <a:latin typeface="Arial" panose="020B0604020202020204" pitchFamily="34" charset="0"/>
                <a:cs typeface="Arial" panose="020B0604020202020204" pitchFamily="34" charset="0"/>
              </a:rPr>
              <a:t>ontdekgod.nl </a:t>
            </a:r>
          </a:p>
          <a:p>
            <a:r>
              <a:rPr lang="nl-NL" dirty="0" smtClean="0">
                <a:solidFill>
                  <a:srgbClr val="002060"/>
                </a:solidFill>
                <a:latin typeface="Arial" panose="020B0604020202020204" pitchFamily="34" charset="0"/>
                <a:cs typeface="Arial" panose="020B0604020202020204" pitchFamily="34" charset="0"/>
              </a:rPr>
              <a:t>De </a:t>
            </a:r>
            <a:r>
              <a:rPr lang="nl-NL" dirty="0">
                <a:solidFill>
                  <a:srgbClr val="002060"/>
                </a:solidFill>
                <a:latin typeface="Arial" panose="020B0604020202020204" pitchFamily="34" charset="0"/>
                <a:cs typeface="Arial" panose="020B0604020202020204" pitchFamily="34" charset="0"/>
              </a:rPr>
              <a:t>barmhartige Samaritaan is een van de bekendste verhalen uit de Bijbel. In deze wereldberoemde gelijkenis laat Jezus Christus ons zien dat naastenliefde het allerbelangrijkste is voor God.</a:t>
            </a:r>
            <a:endParaRPr lang="nl-NL" b="0" i="0" dirty="0">
              <a:solidFill>
                <a:srgbClr val="002060"/>
              </a:solidFill>
              <a:effectLst/>
              <a:latin typeface="Arial" panose="020B0604020202020204" pitchFamily="34" charset="0"/>
              <a:cs typeface="Arial" panose="020B0604020202020204" pitchFamily="34" charset="0"/>
            </a:endParaRPr>
          </a:p>
        </p:txBody>
      </p:sp>
      <p:sp>
        <p:nvSpPr>
          <p:cNvPr id="3" name="Rechthoek 2"/>
          <p:cNvSpPr/>
          <p:nvPr/>
        </p:nvSpPr>
        <p:spPr>
          <a:xfrm>
            <a:off x="325581" y="1366088"/>
            <a:ext cx="10626436" cy="646331"/>
          </a:xfrm>
          <a:prstGeom prst="rect">
            <a:avLst/>
          </a:prstGeom>
        </p:spPr>
        <p:txBody>
          <a:bodyPr wrap="square">
            <a:spAutoFit/>
          </a:bodyPr>
          <a:lstStyle/>
          <a:p>
            <a:r>
              <a:rPr lang="nl-NL" b="1" dirty="0" smtClean="0">
                <a:solidFill>
                  <a:srgbClr val="002060"/>
                </a:solidFill>
                <a:latin typeface="Arial" panose="020B0604020202020204" pitchFamily="34" charset="0"/>
              </a:rPr>
              <a:t>wikipedia.nl </a:t>
            </a:r>
          </a:p>
          <a:p>
            <a:r>
              <a:rPr lang="nl-NL" dirty="0" smtClean="0">
                <a:solidFill>
                  <a:srgbClr val="002060"/>
                </a:solidFill>
                <a:latin typeface="Arial" panose="020B0604020202020204" pitchFamily="34" charset="0"/>
              </a:rPr>
              <a:t>Wat </a:t>
            </a:r>
            <a:r>
              <a:rPr lang="nl-NL" dirty="0">
                <a:solidFill>
                  <a:srgbClr val="002060"/>
                </a:solidFill>
                <a:latin typeface="Arial" panose="020B0604020202020204" pitchFamily="34" charset="0"/>
              </a:rPr>
              <a:t>met deze gelijkenis moet worden overgebracht, is dat telt wat iemand </a:t>
            </a:r>
            <a:r>
              <a:rPr lang="nl-NL" i="1" dirty="0">
                <a:solidFill>
                  <a:srgbClr val="002060"/>
                </a:solidFill>
                <a:latin typeface="Arial" panose="020B0604020202020204" pitchFamily="34" charset="0"/>
              </a:rPr>
              <a:t>doet</a:t>
            </a:r>
            <a:r>
              <a:rPr lang="nl-NL" dirty="0">
                <a:solidFill>
                  <a:srgbClr val="002060"/>
                </a:solidFill>
                <a:latin typeface="Arial" panose="020B0604020202020204" pitchFamily="34" charset="0"/>
              </a:rPr>
              <a:t>, niet wat hij </a:t>
            </a:r>
            <a:r>
              <a:rPr lang="nl-NL" i="1" dirty="0" smtClean="0">
                <a:solidFill>
                  <a:srgbClr val="002060"/>
                </a:solidFill>
                <a:latin typeface="Arial" panose="020B0604020202020204" pitchFamily="34" charset="0"/>
              </a:rPr>
              <a:t>is…</a:t>
            </a:r>
            <a:endParaRPr lang="nl-NL" dirty="0">
              <a:solidFill>
                <a:srgbClr val="002060"/>
              </a:solidFill>
            </a:endParaRPr>
          </a:p>
        </p:txBody>
      </p:sp>
      <p:sp>
        <p:nvSpPr>
          <p:cNvPr id="4" name="Rechthoek 3"/>
          <p:cNvSpPr/>
          <p:nvPr/>
        </p:nvSpPr>
        <p:spPr>
          <a:xfrm>
            <a:off x="361949" y="2181319"/>
            <a:ext cx="11031681" cy="1477328"/>
          </a:xfrm>
          <a:prstGeom prst="rect">
            <a:avLst/>
          </a:prstGeom>
        </p:spPr>
        <p:txBody>
          <a:bodyPr wrap="square">
            <a:spAutoFit/>
          </a:bodyPr>
          <a:lstStyle/>
          <a:p>
            <a:r>
              <a:rPr lang="nl-NL" b="1" dirty="0">
                <a:solidFill>
                  <a:srgbClr val="002060"/>
                </a:solidFill>
                <a:latin typeface="Arial" panose="020B0604020202020204" pitchFamily="34" charset="0"/>
                <a:cs typeface="Arial" panose="020B0604020202020204" pitchFamily="34" charset="0"/>
              </a:rPr>
              <a:t>h</a:t>
            </a:r>
            <a:r>
              <a:rPr lang="nl-NL" b="1" dirty="0" smtClean="0">
                <a:solidFill>
                  <a:srgbClr val="002060"/>
                </a:solidFill>
                <a:latin typeface="Arial" panose="020B0604020202020204" pitchFamily="34" charset="0"/>
                <a:cs typeface="Arial" panose="020B0604020202020204" pitchFamily="34" charset="0"/>
              </a:rPr>
              <a:t>olyhome.nl</a:t>
            </a:r>
          </a:p>
          <a:p>
            <a:r>
              <a:rPr lang="nl-NL" dirty="0" smtClean="0">
                <a:solidFill>
                  <a:srgbClr val="002060"/>
                </a:solidFill>
                <a:latin typeface="Arial" panose="020B0604020202020204" pitchFamily="34" charset="0"/>
                <a:cs typeface="Arial" panose="020B0604020202020204" pitchFamily="34" charset="0"/>
              </a:rPr>
              <a:t>Wees </a:t>
            </a:r>
            <a:r>
              <a:rPr lang="nl-NL" dirty="0">
                <a:solidFill>
                  <a:srgbClr val="002060"/>
                </a:solidFill>
                <a:latin typeface="Arial" panose="020B0604020202020204" pitchFamily="34" charset="0"/>
                <a:cs typeface="Arial" panose="020B0604020202020204" pitchFamily="34" charset="0"/>
              </a:rPr>
              <a:t>dus niet alleen lief voor mensen waar je van houd, maar wees </a:t>
            </a:r>
            <a:r>
              <a:rPr lang="nl-NL" dirty="0" smtClean="0">
                <a:solidFill>
                  <a:srgbClr val="002060"/>
                </a:solidFill>
                <a:latin typeface="Arial" panose="020B0604020202020204" pitchFamily="34" charset="0"/>
                <a:cs typeface="Arial" panose="020B0604020202020204" pitchFamily="34" charset="0"/>
              </a:rPr>
              <a:t>lief tegen </a:t>
            </a:r>
            <a:r>
              <a:rPr lang="nl-NL" dirty="0">
                <a:solidFill>
                  <a:srgbClr val="002060"/>
                </a:solidFill>
                <a:latin typeface="Arial" panose="020B0604020202020204" pitchFamily="34" charset="0"/>
                <a:cs typeface="Arial" panose="020B0604020202020204" pitchFamily="34" charset="0"/>
              </a:rPr>
              <a:t>iedereen. Zo kunnen mensen ook aan jou zien dat je een kind </a:t>
            </a:r>
            <a:r>
              <a:rPr lang="nl-NL" dirty="0" smtClean="0">
                <a:solidFill>
                  <a:srgbClr val="002060"/>
                </a:solidFill>
                <a:latin typeface="Arial" panose="020B0604020202020204" pitchFamily="34" charset="0"/>
                <a:cs typeface="Arial" panose="020B0604020202020204" pitchFamily="34" charset="0"/>
              </a:rPr>
              <a:t>van God </a:t>
            </a:r>
            <a:r>
              <a:rPr lang="nl-NL" dirty="0">
                <a:solidFill>
                  <a:srgbClr val="002060"/>
                </a:solidFill>
                <a:latin typeface="Arial" panose="020B0604020202020204" pitchFamily="34" charset="0"/>
                <a:cs typeface="Arial" panose="020B0604020202020204" pitchFamily="34" charset="0"/>
              </a:rPr>
              <a:t>bent. Denk niet als mensen je nodig hebben: 'Oh die, nou die </a:t>
            </a:r>
            <a:r>
              <a:rPr lang="nl-NL" dirty="0" smtClean="0">
                <a:solidFill>
                  <a:srgbClr val="002060"/>
                </a:solidFill>
                <a:latin typeface="Arial" panose="020B0604020202020204" pitchFamily="34" charset="0"/>
                <a:cs typeface="Arial" panose="020B0604020202020204" pitchFamily="34" charset="0"/>
              </a:rPr>
              <a:t>doet ook </a:t>
            </a:r>
            <a:r>
              <a:rPr lang="nl-NL" dirty="0">
                <a:solidFill>
                  <a:srgbClr val="002060"/>
                </a:solidFill>
                <a:latin typeface="Arial" panose="020B0604020202020204" pitchFamily="34" charset="0"/>
                <a:cs typeface="Arial" panose="020B0604020202020204" pitchFamily="34" charset="0"/>
              </a:rPr>
              <a:t>nooit wat voor mij' , of: 'dat klasgenootje pest mij altijd, </a:t>
            </a:r>
            <a:r>
              <a:rPr lang="nl-NL" dirty="0" smtClean="0">
                <a:solidFill>
                  <a:srgbClr val="002060"/>
                </a:solidFill>
                <a:latin typeface="Arial" panose="020B0604020202020204" pitchFamily="34" charset="0"/>
                <a:cs typeface="Arial" panose="020B0604020202020204" pitchFamily="34" charset="0"/>
              </a:rPr>
              <a:t>moet ik </a:t>
            </a:r>
            <a:r>
              <a:rPr lang="nl-NL" dirty="0">
                <a:solidFill>
                  <a:srgbClr val="002060"/>
                </a:solidFill>
                <a:latin typeface="Arial" panose="020B0604020202020204" pitchFamily="34" charset="0"/>
                <a:cs typeface="Arial" panose="020B0604020202020204" pitchFamily="34" charset="0"/>
              </a:rPr>
              <a:t>hém nu helpen?' Laat de liefde voorop staan zoals bij </a:t>
            </a:r>
            <a:r>
              <a:rPr lang="nl-NL" dirty="0" smtClean="0">
                <a:solidFill>
                  <a:srgbClr val="002060"/>
                </a:solidFill>
                <a:latin typeface="Arial" panose="020B0604020202020204" pitchFamily="34" charset="0"/>
                <a:cs typeface="Arial" panose="020B0604020202020204" pitchFamily="34" charset="0"/>
              </a:rPr>
              <a:t>de Samaritaan.</a:t>
            </a:r>
            <a:endParaRPr lang="nl-NL" dirty="0">
              <a:solidFill>
                <a:srgbClr val="002060"/>
              </a:solidFill>
              <a:latin typeface="Arial" panose="020B0604020202020204" pitchFamily="34" charset="0"/>
              <a:cs typeface="Arial" panose="020B0604020202020204" pitchFamily="34" charset="0"/>
            </a:endParaRPr>
          </a:p>
        </p:txBody>
      </p:sp>
      <p:sp>
        <p:nvSpPr>
          <p:cNvPr id="5" name="Rechthoek 4"/>
          <p:cNvSpPr/>
          <p:nvPr/>
        </p:nvSpPr>
        <p:spPr>
          <a:xfrm>
            <a:off x="361949" y="3827547"/>
            <a:ext cx="10834253" cy="1200329"/>
          </a:xfrm>
          <a:prstGeom prst="rect">
            <a:avLst/>
          </a:prstGeom>
        </p:spPr>
        <p:txBody>
          <a:bodyPr wrap="square">
            <a:spAutoFit/>
          </a:bodyPr>
          <a:lstStyle/>
          <a:p>
            <a:r>
              <a:rPr lang="nl-NL" b="1" dirty="0" smtClean="0">
                <a:solidFill>
                  <a:srgbClr val="002060"/>
                </a:solidFill>
                <a:latin typeface="Arial" panose="020B0604020202020204" pitchFamily="34" charset="0"/>
                <a:cs typeface="Arial" panose="020B0604020202020204" pitchFamily="34" charset="0"/>
              </a:rPr>
              <a:t>jw.org</a:t>
            </a:r>
          </a:p>
          <a:p>
            <a:r>
              <a:rPr lang="nl-NL" dirty="0" smtClean="0">
                <a:solidFill>
                  <a:srgbClr val="002060"/>
                </a:solidFill>
                <a:latin typeface="Arial" panose="020B0604020202020204" pitchFamily="34" charset="0"/>
                <a:cs typeface="Arial" panose="020B0604020202020204" pitchFamily="34" charset="0"/>
              </a:rPr>
              <a:t>Maar </a:t>
            </a:r>
            <a:r>
              <a:rPr lang="nl-NL" dirty="0">
                <a:solidFill>
                  <a:srgbClr val="002060"/>
                </a:solidFill>
                <a:latin typeface="Arial" panose="020B0604020202020204" pitchFamily="34" charset="0"/>
                <a:cs typeface="Arial" panose="020B0604020202020204" pitchFamily="34" charset="0"/>
              </a:rPr>
              <a:t>door een eenvoudig verhaal te vertellen, met details die de toehoorders kunnen herkennen, wordt de vraag ‘Wie is dan mijn naaste?’ duidelijk beantwoord. Het is degene die het Bijbelse gebod opvolgt om liefde en vriendelijkheid te tonen.</a:t>
            </a:r>
          </a:p>
        </p:txBody>
      </p:sp>
      <p:sp>
        <p:nvSpPr>
          <p:cNvPr id="6" name="Rechthoek 5"/>
          <p:cNvSpPr/>
          <p:nvPr/>
        </p:nvSpPr>
        <p:spPr>
          <a:xfrm>
            <a:off x="325581" y="5269513"/>
            <a:ext cx="11582400" cy="1200329"/>
          </a:xfrm>
          <a:prstGeom prst="rect">
            <a:avLst/>
          </a:prstGeom>
        </p:spPr>
        <p:txBody>
          <a:bodyPr wrap="square">
            <a:spAutoFit/>
          </a:bodyPr>
          <a:lstStyle/>
          <a:p>
            <a:r>
              <a:rPr lang="nl-NL" b="1" dirty="0" smtClean="0">
                <a:solidFill>
                  <a:srgbClr val="002060"/>
                </a:solidFill>
                <a:latin typeface="Arial" panose="020B0604020202020204" pitchFamily="34" charset="0"/>
                <a:cs typeface="Arial" panose="020B0604020202020204" pitchFamily="34" charset="0"/>
              </a:rPr>
              <a:t>ilonkaterlouw.nl</a:t>
            </a:r>
          </a:p>
          <a:p>
            <a:r>
              <a:rPr lang="nl-NL" dirty="0" smtClean="0">
                <a:solidFill>
                  <a:srgbClr val="002060"/>
                </a:solidFill>
                <a:latin typeface="Arial" panose="020B0604020202020204" pitchFamily="34" charset="0"/>
                <a:cs typeface="Arial" panose="020B0604020202020204" pitchFamily="34" charset="0"/>
              </a:rPr>
              <a:t>Het </a:t>
            </a:r>
            <a:r>
              <a:rPr lang="nl-NL" dirty="0">
                <a:solidFill>
                  <a:srgbClr val="002060"/>
                </a:solidFill>
                <a:latin typeface="Arial" panose="020B0604020202020204" pitchFamily="34" charset="0"/>
                <a:cs typeface="Arial" panose="020B0604020202020204" pitchFamily="34" charset="0"/>
              </a:rPr>
              <a:t>hoofdthema van de gelijkenis is dus niet 'wie is mijn naaste?'. Het hoofdthema is 'naastenliefde'. Jezus geeft de juiste interpretatie van dit gebod. De vraag van de wetgeleerde blijkt zelfs te berusten op een foute opvatting over dit gebod.</a:t>
            </a:r>
          </a:p>
        </p:txBody>
      </p:sp>
    </p:spTree>
    <p:extLst>
      <p:ext uri="{BB962C8B-B14F-4D97-AF65-F5344CB8AC3E}">
        <p14:creationId xmlns:p14="http://schemas.microsoft.com/office/powerpoint/2010/main" val="1323779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1938992"/>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Lukas 10</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25 En zie, een wetgeleerde stond op om Hem te verzoeken, en zei: Meester, wat moet ik doen om het eeuwige leven te beërven?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26 En Hij zei tegen hem: Wat staat er in de Wet geschreven? Wat leest u daar</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Afbeelding 3"/>
          <p:cNvPicPr>
            <a:picLocks noChangeAspect="1"/>
          </p:cNvPicPr>
          <p:nvPr/>
        </p:nvPicPr>
        <p:blipFill>
          <a:blip r:embed="rId2"/>
          <a:stretch>
            <a:fillRect/>
          </a:stretch>
        </p:blipFill>
        <p:spPr>
          <a:xfrm>
            <a:off x="6639790" y="3054927"/>
            <a:ext cx="4698424" cy="3523818"/>
          </a:xfrm>
          <a:prstGeom prst="rect">
            <a:avLst/>
          </a:prstGeom>
        </p:spPr>
      </p:pic>
    </p:spTree>
    <p:extLst>
      <p:ext uri="{BB962C8B-B14F-4D97-AF65-F5344CB8AC3E}">
        <p14:creationId xmlns:p14="http://schemas.microsoft.com/office/powerpoint/2010/main" val="1215122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2677656"/>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Lukas 10</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27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Hij antwoordde en zei: U zult de Heere, uw God, liefhebben met heel uw hart, met heel uw ziel, met heel uw kracht en met heel uw verstand, en uw naaste als uzelf.</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28 Hij zei tegen hem: U hebt juist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geantwoord</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Doe dat en u zult leven.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29 Maar hij wilde zichzelf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rechtvaardigen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en zei tegen Jezus: </a:t>
            </a:r>
            <a:endPar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Wie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is mijn naaste</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Afbeelding 3"/>
          <p:cNvPicPr>
            <a:picLocks noChangeAspect="1"/>
          </p:cNvPicPr>
          <p:nvPr/>
        </p:nvPicPr>
        <p:blipFill>
          <a:blip r:embed="rId2"/>
          <a:stretch>
            <a:fillRect/>
          </a:stretch>
        </p:blipFill>
        <p:spPr>
          <a:xfrm>
            <a:off x="6639790" y="3054927"/>
            <a:ext cx="4698424" cy="3523818"/>
          </a:xfrm>
          <a:prstGeom prst="rect">
            <a:avLst/>
          </a:prstGeom>
        </p:spPr>
      </p:pic>
    </p:spTree>
    <p:extLst>
      <p:ext uri="{BB962C8B-B14F-4D97-AF65-F5344CB8AC3E}">
        <p14:creationId xmlns:p14="http://schemas.microsoft.com/office/powerpoint/2010/main" val="596309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1569660"/>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Lukas 10</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30 Jezus antwoordde en zei: Een man ging van Jeruzalem naar Jericho en viel in de handen van rovers, die hem de kleren uittrokken, hem daarbij slagen toedienden en hem bij hun vertrek halfdood lieten liggen</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2"/>
          <a:stretch>
            <a:fillRect/>
          </a:stretch>
        </p:blipFill>
        <p:spPr>
          <a:xfrm>
            <a:off x="562840" y="2005444"/>
            <a:ext cx="4476751" cy="3357563"/>
          </a:xfrm>
          <a:prstGeom prst="rect">
            <a:avLst/>
          </a:prstGeom>
        </p:spPr>
      </p:pic>
      <p:pic>
        <p:nvPicPr>
          <p:cNvPr id="4" name="Afbeelding 3"/>
          <p:cNvPicPr>
            <a:picLocks noChangeAspect="1"/>
          </p:cNvPicPr>
          <p:nvPr/>
        </p:nvPicPr>
        <p:blipFill>
          <a:blip r:embed="rId3"/>
          <a:stretch>
            <a:fillRect/>
          </a:stretch>
        </p:blipFill>
        <p:spPr>
          <a:xfrm>
            <a:off x="6556663" y="3034146"/>
            <a:ext cx="4947805" cy="3710854"/>
          </a:xfrm>
          <a:prstGeom prst="rect">
            <a:avLst/>
          </a:prstGeom>
        </p:spPr>
      </p:pic>
    </p:spTree>
    <p:extLst>
      <p:ext uri="{BB962C8B-B14F-4D97-AF65-F5344CB8AC3E}">
        <p14:creationId xmlns:p14="http://schemas.microsoft.com/office/powerpoint/2010/main" val="3124778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1938992"/>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Lukas 10</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31 Toevallig kwam er een priester langs diezelfde weg, en toen hij hem zag, ging hij aan de overkant voorbij.</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32 Evenzo ging ook een Leviet, toen hij op die plek kwam en hem zag, aan de overkant voorbij</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2"/>
          <a:stretch>
            <a:fillRect/>
          </a:stretch>
        </p:blipFill>
        <p:spPr>
          <a:xfrm>
            <a:off x="1092776" y="2828925"/>
            <a:ext cx="4237759" cy="3178319"/>
          </a:xfrm>
          <a:prstGeom prst="rect">
            <a:avLst/>
          </a:prstGeom>
        </p:spPr>
      </p:pic>
      <p:pic>
        <p:nvPicPr>
          <p:cNvPr id="4" name="Afbeelding 3"/>
          <p:cNvPicPr>
            <a:picLocks noChangeAspect="1"/>
          </p:cNvPicPr>
          <p:nvPr/>
        </p:nvPicPr>
        <p:blipFill>
          <a:blip r:embed="rId3"/>
          <a:stretch>
            <a:fillRect/>
          </a:stretch>
        </p:blipFill>
        <p:spPr>
          <a:xfrm>
            <a:off x="7109113" y="1901536"/>
            <a:ext cx="4559877" cy="3419908"/>
          </a:xfrm>
          <a:prstGeom prst="rect">
            <a:avLst/>
          </a:prstGeom>
        </p:spPr>
      </p:pic>
    </p:spTree>
    <p:extLst>
      <p:ext uri="{BB962C8B-B14F-4D97-AF65-F5344CB8AC3E}">
        <p14:creationId xmlns:p14="http://schemas.microsoft.com/office/powerpoint/2010/main" val="4065548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1200329"/>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Lukas 10</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33 Maar een Samaritaan die op reis was, kwam in zijn buurt, en toen hij hem zag, was hij met innerlijke ontferming bewogen</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2"/>
          <a:stretch>
            <a:fillRect/>
          </a:stretch>
        </p:blipFill>
        <p:spPr>
          <a:xfrm>
            <a:off x="6463146" y="2931535"/>
            <a:ext cx="4655126" cy="3491345"/>
          </a:xfrm>
          <a:prstGeom prst="rect">
            <a:avLst/>
          </a:prstGeom>
        </p:spPr>
      </p:pic>
    </p:spTree>
    <p:extLst>
      <p:ext uri="{BB962C8B-B14F-4D97-AF65-F5344CB8AC3E}">
        <p14:creationId xmlns:p14="http://schemas.microsoft.com/office/powerpoint/2010/main" val="1083382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5169</TotalTime>
  <Words>1803</Words>
  <Application>Microsoft Office PowerPoint</Application>
  <PresentationFormat>Breedbeeld</PresentationFormat>
  <Paragraphs>89</Paragraphs>
  <Slides>22</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Calibri Light</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Oudijn</cp:lastModifiedBy>
  <cp:revision>193</cp:revision>
  <dcterms:created xsi:type="dcterms:W3CDTF">2017-10-24T20:34:00Z</dcterms:created>
  <dcterms:modified xsi:type="dcterms:W3CDTF">2018-06-17T12:27:49Z</dcterms:modified>
</cp:coreProperties>
</file>