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35" r:id="rId2"/>
    <p:sldId id="333" r:id="rId3"/>
    <p:sldId id="334" r:id="rId4"/>
    <p:sldId id="338" r:id="rId5"/>
    <p:sldId id="336" r:id="rId6"/>
    <p:sldId id="327" r:id="rId7"/>
    <p:sldId id="339" r:id="rId8"/>
    <p:sldId id="340" r:id="rId9"/>
    <p:sldId id="341" r:id="rId10"/>
    <p:sldId id="342" r:id="rId11"/>
    <p:sldId id="343" r:id="rId12"/>
    <p:sldId id="337" r:id="rId13"/>
    <p:sldId id="344" r:id="rId14"/>
    <p:sldId id="328" r:id="rId15"/>
    <p:sldId id="345" r:id="rId16"/>
    <p:sldId id="347" r:id="rId17"/>
    <p:sldId id="346" r:id="rId18"/>
    <p:sldId id="329" r:id="rId19"/>
    <p:sldId id="349" r:id="rId20"/>
    <p:sldId id="348" r:id="rId21"/>
    <p:sldId id="351" r:id="rId22"/>
    <p:sldId id="350" r:id="rId23"/>
    <p:sldId id="330" r:id="rId24"/>
    <p:sldId id="353" r:id="rId25"/>
    <p:sldId id="331" r:id="rId26"/>
    <p:sldId id="354"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5-8-2018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t>1</a:t>
            </a:fld>
            <a:endParaRPr lang="nl-NL"/>
          </a:p>
        </p:txBody>
      </p:sp>
    </p:spTree>
    <p:extLst>
      <p:ext uri="{BB962C8B-B14F-4D97-AF65-F5344CB8AC3E}">
        <p14:creationId xmlns:p14="http://schemas.microsoft.com/office/powerpoint/2010/main" val="198822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5-8-2018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5-8-2018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5-8-2018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13960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5-8-2018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375091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5-8-2018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5-8-2018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5-8-2018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5-8-2018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5-8-2018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5-8-2018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5-8-2018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5-8-2018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86344" y="415333"/>
            <a:ext cx="11596255" cy="861774"/>
          </a:xfrm>
          <a:prstGeom prst="rect">
            <a:avLst/>
          </a:prstGeom>
          <a:noFill/>
        </p:spPr>
        <p:txBody>
          <a:bodyPr wrap="square" rtlCol="0">
            <a:spAutoFit/>
          </a:bodyPr>
          <a:lstStyle/>
          <a:p>
            <a:pPr algn="ctr"/>
            <a:r>
              <a:rPr lang="nl-NL" sz="5000" b="1" dirty="0" smtClean="0">
                <a:solidFill>
                  <a:srgbClr val="002060"/>
                </a:solidFill>
                <a:latin typeface="Verdana" pitchFamily="34" charset="0"/>
                <a:ea typeface="Verdana" pitchFamily="34" charset="0"/>
                <a:cs typeface="Verdana" pitchFamily="34" charset="0"/>
              </a:rPr>
              <a:t>gelijkenis van de verloren zoon</a:t>
            </a:r>
            <a:endParaRPr lang="nl-NL" sz="5000" b="1" dirty="0">
              <a:solidFill>
                <a:srgbClr val="002060"/>
              </a:solidFill>
              <a:latin typeface="Verdana" pitchFamily="34" charset="0"/>
              <a:ea typeface="Verdana" pitchFamily="34" charset="0"/>
              <a:cs typeface="Verdana" pitchFamily="34" charset="0"/>
            </a:endParaRPr>
          </a:p>
        </p:txBody>
      </p:sp>
      <p:sp>
        <p:nvSpPr>
          <p:cNvPr id="6" name="Tekstvak 5"/>
          <p:cNvSpPr txBox="1"/>
          <p:nvPr/>
        </p:nvSpPr>
        <p:spPr>
          <a:xfrm>
            <a:off x="187166" y="5925744"/>
            <a:ext cx="2950238" cy="707886"/>
          </a:xfrm>
          <a:prstGeom prst="rect">
            <a:avLst/>
          </a:prstGeom>
          <a:noFill/>
          <a:ln w="3175">
            <a:solidFill>
              <a:schemeClr val="tx1"/>
            </a:solidFill>
          </a:ln>
        </p:spPr>
        <p:txBody>
          <a:bodyPr wrap="square" rtlCol="0">
            <a:spAutoFit/>
          </a:bodyPr>
          <a:lstStyle/>
          <a:p>
            <a:r>
              <a:rPr lang="nl-NL" sz="2000" dirty="0" smtClean="0">
                <a:latin typeface="Verdana" pitchFamily="34" charset="0"/>
                <a:ea typeface="Verdana" pitchFamily="34" charset="0"/>
                <a:cs typeface="Verdana" pitchFamily="34" charset="0"/>
              </a:rPr>
              <a:t>5 augustus 2018</a:t>
            </a:r>
            <a:endParaRPr lang="nl-NL" sz="2000" dirty="0">
              <a:latin typeface="Verdana" pitchFamily="34" charset="0"/>
              <a:ea typeface="Verdana" pitchFamily="34" charset="0"/>
              <a:cs typeface="Verdana" pitchFamily="34" charset="0"/>
            </a:endParaRPr>
          </a:p>
          <a:p>
            <a:r>
              <a:rPr lang="nl-NL" sz="2000" dirty="0" smtClean="0">
                <a:latin typeface="Verdana" pitchFamily="34" charset="0"/>
                <a:ea typeface="Verdana" pitchFamily="34" charset="0"/>
                <a:cs typeface="Verdana" pitchFamily="34" charset="0"/>
              </a:rPr>
              <a:t>Hendrik Ido Ambacht</a:t>
            </a:r>
            <a:endParaRPr lang="nl-NL" sz="2000" dirty="0">
              <a:latin typeface="Verdana" pitchFamily="34" charset="0"/>
              <a:ea typeface="Verdana" pitchFamily="34" charset="0"/>
              <a:cs typeface="Verdana" pitchFamily="34" charset="0"/>
            </a:endParaRPr>
          </a:p>
        </p:txBody>
      </p:sp>
      <p:pic>
        <p:nvPicPr>
          <p:cNvPr id="4" name="Afbeelding 3"/>
          <p:cNvPicPr>
            <a:picLocks noChangeAspect="1"/>
          </p:cNvPicPr>
          <p:nvPr/>
        </p:nvPicPr>
        <p:blipFill>
          <a:blip r:embed="rId3"/>
          <a:stretch>
            <a:fillRect/>
          </a:stretch>
        </p:blipFill>
        <p:spPr>
          <a:xfrm>
            <a:off x="3369710" y="1675374"/>
            <a:ext cx="5429522" cy="3852103"/>
          </a:xfrm>
          <a:prstGeom prst="rect">
            <a:avLst/>
          </a:prstGeom>
        </p:spPr>
      </p:pic>
    </p:spTree>
    <p:extLst>
      <p:ext uri="{BB962C8B-B14F-4D97-AF65-F5344CB8AC3E}">
        <p14:creationId xmlns:p14="http://schemas.microsoft.com/office/powerpoint/2010/main" val="105965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369880"/>
          </a:xfrm>
          <a:prstGeom prst="rect">
            <a:avLst/>
          </a:prstGeom>
        </p:spPr>
        <p:txBody>
          <a:bodyPr wrap="square">
            <a:spAutoFit/>
          </a:bodyPr>
          <a:lstStyle/>
          <a:p>
            <a:r>
              <a:rPr lang="nl-NL" sz="2600" b="1" dirty="0" smtClean="0">
                <a:solidFill>
                  <a:srgbClr val="002060"/>
                </a:solidFill>
              </a:rPr>
              <a:t>Lukas 15</a:t>
            </a:r>
          </a:p>
          <a:p>
            <a:endParaRPr lang="nl-NL" b="1" dirty="0">
              <a:solidFill>
                <a:srgbClr val="002060"/>
              </a:solidFill>
            </a:endParaRPr>
          </a:p>
          <a:p>
            <a:r>
              <a:rPr lang="nl-NL" sz="2600" b="1" i="1" dirty="0" smtClean="0">
                <a:solidFill>
                  <a:srgbClr val="002060"/>
                </a:solidFill>
              </a:rPr>
              <a:t>Gelijkenis van de verloren zoon</a:t>
            </a:r>
          </a:p>
          <a:p>
            <a:r>
              <a:rPr lang="nl-NL" sz="2600" dirty="0">
                <a:solidFill>
                  <a:srgbClr val="002060"/>
                </a:solidFill>
              </a:rPr>
              <a:t>11 En Hij zei: Een zeker mens had </a:t>
            </a:r>
            <a:r>
              <a:rPr lang="nl-NL" sz="2600" u="sng" dirty="0">
                <a:solidFill>
                  <a:srgbClr val="002060"/>
                </a:solidFill>
              </a:rPr>
              <a:t>twee zonen.</a:t>
            </a:r>
          </a:p>
          <a:p>
            <a:r>
              <a:rPr lang="nl-NL" sz="2600" dirty="0">
                <a:solidFill>
                  <a:srgbClr val="002060"/>
                </a:solidFill>
              </a:rPr>
              <a:t>12 En de jongste van hen zei tegen zijn vader: Vader, geef mij het deel van de goederen dat mij toekomt. En hij verdeelde zijn vermogen onder hen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1796460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5170646"/>
          </a:xfrm>
          <a:prstGeom prst="rect">
            <a:avLst/>
          </a:prstGeom>
        </p:spPr>
        <p:txBody>
          <a:bodyPr wrap="square">
            <a:spAutoFit/>
          </a:bodyPr>
          <a:lstStyle/>
          <a:p>
            <a:r>
              <a:rPr lang="nl-NL" sz="2600" b="1" dirty="0" smtClean="0"/>
              <a:t>Mattheus 21</a:t>
            </a:r>
          </a:p>
          <a:p>
            <a:endParaRPr lang="nl-NL" b="1" dirty="0"/>
          </a:p>
          <a:p>
            <a:r>
              <a:rPr lang="nl-NL" sz="2600" dirty="0"/>
              <a:t>28 Maar wat denkt u? Iemand had twee zonen, en hij ging naar de eerste en zei: Zoon, ga vandaag in mijn wijngaard werken.</a:t>
            </a:r>
          </a:p>
          <a:p>
            <a:r>
              <a:rPr lang="nl-NL" sz="2600" dirty="0"/>
              <a:t>29 Maar hij antwoordde en zei: Ik wil niet. Later kreeg hij berouw en ging erheen.</a:t>
            </a:r>
          </a:p>
          <a:p>
            <a:r>
              <a:rPr lang="nl-NL" sz="2600" dirty="0"/>
              <a:t>30 En hij ging naar de tweede en zei hetzelfde, en deze antwoordde en zei: Ik ga, heer! Maar hij ging niet.</a:t>
            </a:r>
          </a:p>
          <a:p>
            <a:r>
              <a:rPr lang="nl-NL" sz="2600" dirty="0"/>
              <a:t>31 Wie van deze twee heeft de wil van de vader gedaan? Zij zeiden tegen Hem: De eerste. Jezus zei tegen hen: Voorwaar, Ik zeg u dat de tollenaars en de hoeren u voorgaan in het Koninkrijk van God.</a:t>
            </a:r>
          </a:p>
          <a:p>
            <a:r>
              <a:rPr lang="nl-NL" sz="2600" dirty="0"/>
              <a:t>32 Want Johannes is bij u gekomen in de weg van de gerechtigheid, en u hebt hem niet geloofd; maar de tollenaars en de hoeren hebben hem geloofd; en hoewel u dat zag, hebt u later geen berouw gehad zodat ook u hem geloofde.</a:t>
            </a:r>
          </a:p>
        </p:txBody>
      </p:sp>
    </p:spTree>
    <p:extLst>
      <p:ext uri="{BB962C8B-B14F-4D97-AF65-F5344CB8AC3E}">
        <p14:creationId xmlns:p14="http://schemas.microsoft.com/office/powerpoint/2010/main" val="3860829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292662"/>
          </a:xfrm>
          <a:prstGeom prst="rect">
            <a:avLst/>
          </a:prstGeom>
        </p:spPr>
        <p:txBody>
          <a:bodyPr wrap="square">
            <a:spAutoFit/>
          </a:bodyPr>
          <a:lstStyle/>
          <a:p>
            <a:r>
              <a:rPr lang="nl-NL" sz="2600" b="1" dirty="0" smtClean="0">
                <a:solidFill>
                  <a:srgbClr val="002060"/>
                </a:solidFill>
              </a:rPr>
              <a:t>Lukas 15</a:t>
            </a:r>
            <a:endParaRPr lang="nl-NL" b="1" dirty="0">
              <a:solidFill>
                <a:srgbClr val="002060"/>
              </a:solidFill>
            </a:endParaRPr>
          </a:p>
          <a:p>
            <a:r>
              <a:rPr lang="nl-NL" sz="2600" dirty="0" smtClean="0">
                <a:solidFill>
                  <a:srgbClr val="002060"/>
                </a:solidFill>
              </a:rPr>
              <a:t>13 </a:t>
            </a:r>
            <a:r>
              <a:rPr lang="nl-NL" sz="2600" dirty="0">
                <a:solidFill>
                  <a:srgbClr val="002060"/>
                </a:solidFill>
              </a:rPr>
              <a:t>En niet veel dagen daarna maakte de jongste zoon alles te gelde en reisde weg naar een ver land en verkwistte daar zijn vermogen in een losbandig leven</a:t>
            </a:r>
            <a:r>
              <a:rPr lang="nl-NL" sz="2600" dirty="0" smtClean="0">
                <a:solidFill>
                  <a:srgbClr val="002060"/>
                </a:solidFill>
              </a:rPr>
              <a:t>.</a:t>
            </a:r>
            <a:endParaRPr lang="nl-NL" sz="2600" dirty="0">
              <a:solidFill>
                <a:srgbClr val="002060"/>
              </a:solidFill>
            </a:endParaRPr>
          </a:p>
        </p:txBody>
      </p:sp>
      <p:sp>
        <p:nvSpPr>
          <p:cNvPr id="3" name="Rechthoek 2"/>
          <p:cNvSpPr/>
          <p:nvPr/>
        </p:nvSpPr>
        <p:spPr>
          <a:xfrm>
            <a:off x="523009" y="3542253"/>
            <a:ext cx="10231582" cy="1569660"/>
          </a:xfrm>
          <a:prstGeom prst="rect">
            <a:avLst/>
          </a:prstGeom>
          <a:ln w="19050">
            <a:solidFill>
              <a:schemeClr val="tx1"/>
            </a:solidFill>
          </a:ln>
        </p:spPr>
        <p:txBody>
          <a:bodyPr wrap="square">
            <a:spAutoFit/>
          </a:bodyPr>
          <a:lstStyle/>
          <a:p>
            <a:r>
              <a:rPr lang="nl-NL" sz="2400" i="1" dirty="0"/>
              <a:t>30 Maar nu deze zoon van u gekomen is, die uw bezit met hoeren opgemaakt </a:t>
            </a:r>
            <a:r>
              <a:rPr lang="nl-NL" sz="2400" i="1" dirty="0" smtClean="0"/>
              <a:t>heeft…..</a:t>
            </a:r>
          </a:p>
          <a:p>
            <a:endParaRPr lang="nl-NL" sz="2400" dirty="0"/>
          </a:p>
          <a:p>
            <a:r>
              <a:rPr lang="nl-NL" sz="2400" dirty="0" smtClean="0"/>
              <a:t>	&gt; Hoer(</a:t>
            </a:r>
            <a:r>
              <a:rPr lang="nl-NL" sz="2400" dirty="0" err="1" smtClean="0"/>
              <a:t>erij</a:t>
            </a:r>
            <a:r>
              <a:rPr lang="nl-NL" sz="2400" dirty="0" smtClean="0"/>
              <a:t>) in de Schrift = dienen van andere goden </a:t>
            </a:r>
            <a:r>
              <a:rPr lang="nl-NL" sz="2400" dirty="0" smtClean="0">
                <a:sym typeface="Wingdings" panose="05000000000000000000" pitchFamily="2" charset="2"/>
              </a:rPr>
              <a:t> de natiën</a:t>
            </a:r>
            <a:endParaRPr lang="nl-NL" sz="2400" dirty="0"/>
          </a:p>
        </p:txBody>
      </p:sp>
    </p:spTree>
    <p:extLst>
      <p:ext uri="{BB962C8B-B14F-4D97-AF65-F5344CB8AC3E}">
        <p14:creationId xmlns:p14="http://schemas.microsoft.com/office/powerpoint/2010/main" val="1043240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292662"/>
          </a:xfrm>
          <a:prstGeom prst="rect">
            <a:avLst/>
          </a:prstGeom>
        </p:spPr>
        <p:txBody>
          <a:bodyPr wrap="square">
            <a:spAutoFit/>
          </a:bodyPr>
          <a:lstStyle/>
          <a:p>
            <a:r>
              <a:rPr lang="nl-NL" sz="2600" b="1" dirty="0" smtClean="0">
                <a:solidFill>
                  <a:srgbClr val="002060"/>
                </a:solidFill>
              </a:rPr>
              <a:t>Lukas 15</a:t>
            </a:r>
            <a:endParaRPr lang="nl-NL" b="1" dirty="0">
              <a:solidFill>
                <a:srgbClr val="002060"/>
              </a:solidFill>
            </a:endParaRPr>
          </a:p>
          <a:p>
            <a:r>
              <a:rPr lang="nl-NL" sz="2600" dirty="0" smtClean="0">
                <a:solidFill>
                  <a:srgbClr val="002060"/>
                </a:solidFill>
              </a:rPr>
              <a:t>14 </a:t>
            </a:r>
            <a:r>
              <a:rPr lang="nl-NL" sz="2600" dirty="0">
                <a:solidFill>
                  <a:srgbClr val="002060"/>
                </a:solidFill>
              </a:rPr>
              <a:t>En toen hij er alles doorgebracht had, kwam er een zware hongersnood in dat land en begon hij gebrek te lijden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3096920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492990"/>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15 </a:t>
            </a:r>
            <a:r>
              <a:rPr lang="nl-NL" sz="2600" dirty="0">
                <a:solidFill>
                  <a:srgbClr val="002060"/>
                </a:solidFill>
              </a:rPr>
              <a:t>En hij ging heen en voegde zich bij één van de burgers van dat land, en die stuurde hem naar zijn akkers om de varkens te weiden.</a:t>
            </a:r>
          </a:p>
          <a:p>
            <a:r>
              <a:rPr lang="nl-NL" sz="2600" dirty="0">
                <a:solidFill>
                  <a:srgbClr val="002060"/>
                </a:solidFill>
              </a:rPr>
              <a:t>16 En hij verlangde ernaar zijn buik te vullen met de schillen, die de varkens aten, maar niemand gaf hem die.</a:t>
            </a:r>
          </a:p>
          <a:p>
            <a:endParaRPr lang="nl-NL" sz="2600" dirty="0">
              <a:solidFill>
                <a:srgbClr val="002060"/>
              </a:solidFill>
            </a:endParaRPr>
          </a:p>
        </p:txBody>
      </p:sp>
    </p:spTree>
    <p:extLst>
      <p:ext uri="{BB962C8B-B14F-4D97-AF65-F5344CB8AC3E}">
        <p14:creationId xmlns:p14="http://schemas.microsoft.com/office/powerpoint/2010/main" val="3047436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17 </a:t>
            </a:r>
            <a:r>
              <a:rPr lang="nl-NL" sz="2600" dirty="0">
                <a:solidFill>
                  <a:srgbClr val="002060"/>
                </a:solidFill>
              </a:rPr>
              <a:t>En nadat hij tot zichzelf gekomen was, zei hij: Hoeveel dagloners van mijn vader hebben brood in overvloed en ik kom om van honger.</a:t>
            </a:r>
          </a:p>
          <a:p>
            <a:endParaRPr lang="nl-NL" sz="2600" dirty="0">
              <a:solidFill>
                <a:srgbClr val="002060"/>
              </a:solidFill>
            </a:endParaRPr>
          </a:p>
        </p:txBody>
      </p:sp>
    </p:spTree>
    <p:extLst>
      <p:ext uri="{BB962C8B-B14F-4D97-AF65-F5344CB8AC3E}">
        <p14:creationId xmlns:p14="http://schemas.microsoft.com/office/powerpoint/2010/main" val="2192400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02226" y="460399"/>
            <a:ext cx="11197937" cy="4524315"/>
          </a:xfrm>
          <a:prstGeom prst="rect">
            <a:avLst/>
          </a:prstGeom>
        </p:spPr>
        <p:txBody>
          <a:bodyPr wrap="square">
            <a:spAutoFit/>
          </a:bodyPr>
          <a:lstStyle/>
          <a:p>
            <a:r>
              <a:rPr lang="nl-NL" sz="2400" b="1" dirty="0" smtClean="0"/>
              <a:t>Jeremia 31</a:t>
            </a:r>
          </a:p>
          <a:p>
            <a:r>
              <a:rPr lang="nl-NL" sz="2400" dirty="0" smtClean="0"/>
              <a:t>18 </a:t>
            </a:r>
            <a:r>
              <a:rPr lang="nl-NL" sz="2400" dirty="0"/>
              <a:t>Ik heb zeker </a:t>
            </a:r>
            <a:r>
              <a:rPr lang="nl-NL" sz="2400" dirty="0" smtClean="0"/>
              <a:t>gehoord dat </a:t>
            </a:r>
            <a:r>
              <a:rPr lang="nl-NL" sz="2400" dirty="0"/>
              <a:t>Efraïm zichzelf beklaagt:</a:t>
            </a:r>
          </a:p>
          <a:p>
            <a:r>
              <a:rPr lang="nl-NL" sz="2400" dirty="0"/>
              <a:t>U hebt mij gestraft, ik ben </a:t>
            </a:r>
            <a:r>
              <a:rPr lang="nl-NL" sz="2400" dirty="0" smtClean="0"/>
              <a:t>gestraft als </a:t>
            </a:r>
            <a:r>
              <a:rPr lang="nl-NL" sz="2400" dirty="0"/>
              <a:t>een ongetemd kalf.</a:t>
            </a:r>
          </a:p>
          <a:p>
            <a:r>
              <a:rPr lang="nl-NL" sz="2400" dirty="0"/>
              <a:t>Bekeer mij, dan zal ik bekeerd </a:t>
            </a:r>
            <a:r>
              <a:rPr lang="nl-NL" sz="2400" dirty="0" smtClean="0"/>
              <a:t>zijn, want </a:t>
            </a:r>
            <a:r>
              <a:rPr lang="nl-NL" sz="2400" dirty="0"/>
              <a:t>U bent de HEERE, mijn God.</a:t>
            </a:r>
          </a:p>
          <a:p>
            <a:r>
              <a:rPr lang="nl-NL" sz="2400" dirty="0"/>
              <a:t>19 Want nadat ik bekeerd </a:t>
            </a:r>
            <a:r>
              <a:rPr lang="nl-NL" sz="2400" dirty="0" smtClean="0"/>
              <a:t>was, heb </a:t>
            </a:r>
            <a:r>
              <a:rPr lang="nl-NL" sz="2400" dirty="0"/>
              <a:t>ik berouw gekregen.</a:t>
            </a:r>
          </a:p>
          <a:p>
            <a:r>
              <a:rPr lang="nl-NL" sz="2400" u="sng" dirty="0"/>
              <a:t>Nadat ik met mijzelf bekend ben </a:t>
            </a:r>
            <a:r>
              <a:rPr lang="nl-NL" sz="2400" u="sng" dirty="0" smtClean="0"/>
              <a:t>gemaakt</a:t>
            </a:r>
            <a:r>
              <a:rPr lang="nl-NL" sz="2400" dirty="0" smtClean="0"/>
              <a:t>, heb </a:t>
            </a:r>
            <a:r>
              <a:rPr lang="nl-NL" sz="2400" dirty="0"/>
              <a:t>ik mij op de heup geslagen.</a:t>
            </a:r>
          </a:p>
          <a:p>
            <a:r>
              <a:rPr lang="nl-NL" sz="2400" dirty="0"/>
              <a:t>Ik ben beschaamd, ja, ook te schande </a:t>
            </a:r>
            <a:r>
              <a:rPr lang="nl-NL" sz="2400" dirty="0" smtClean="0"/>
              <a:t>geworden, omdat </a:t>
            </a:r>
            <a:r>
              <a:rPr lang="nl-NL" sz="2400" dirty="0"/>
              <a:t>ik de smaad van mijn jeugd meedraag.</a:t>
            </a:r>
          </a:p>
          <a:p>
            <a:r>
              <a:rPr lang="nl-NL" sz="2400" dirty="0"/>
              <a:t>20 Is Efraïm voor Mij niet een dierbare </a:t>
            </a:r>
            <a:r>
              <a:rPr lang="nl-NL" sz="2400" dirty="0" smtClean="0"/>
              <a:t>zoon, is </a:t>
            </a:r>
            <a:r>
              <a:rPr lang="nl-NL" sz="2400" dirty="0"/>
              <a:t>hij voor Mij niet een lievelingskind?</a:t>
            </a:r>
          </a:p>
          <a:p>
            <a:r>
              <a:rPr lang="nl-NL" sz="2400" dirty="0"/>
              <a:t>Want zo dikwijls als Ik tot hem </a:t>
            </a:r>
            <a:r>
              <a:rPr lang="nl-NL" sz="2400" dirty="0" smtClean="0"/>
              <a:t>spreek, denk </a:t>
            </a:r>
            <a:r>
              <a:rPr lang="nl-NL" sz="2400" dirty="0"/>
              <a:t>Ik nog voortdurend aan hem.</a:t>
            </a:r>
          </a:p>
          <a:p>
            <a:r>
              <a:rPr lang="nl-NL" sz="2400" dirty="0"/>
              <a:t>Daarom is Mijn binnenste bewogen over </a:t>
            </a:r>
            <a:r>
              <a:rPr lang="nl-NL" sz="2400" dirty="0" smtClean="0"/>
              <a:t>hem, Ik </a:t>
            </a:r>
            <a:r>
              <a:rPr lang="nl-NL" sz="2400" dirty="0"/>
              <a:t>zal Mij zeker over hem ontfermen,</a:t>
            </a:r>
          </a:p>
          <a:p>
            <a:r>
              <a:rPr lang="nl-NL" sz="2400" dirty="0"/>
              <a:t>spreekt de HEERE.</a:t>
            </a:r>
          </a:p>
        </p:txBody>
      </p:sp>
    </p:spTree>
    <p:extLst>
      <p:ext uri="{BB962C8B-B14F-4D97-AF65-F5344CB8AC3E}">
        <p14:creationId xmlns:p14="http://schemas.microsoft.com/office/powerpoint/2010/main" val="874054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492990"/>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18 </a:t>
            </a:r>
            <a:r>
              <a:rPr lang="nl-NL" sz="2600" dirty="0">
                <a:solidFill>
                  <a:srgbClr val="002060"/>
                </a:solidFill>
              </a:rPr>
              <a:t>Ik zal opstaan en naar mijn vader gaan en tegen hem zeggen: Vader, ik heb gezondigd tegen de hemel en tegenover u.</a:t>
            </a:r>
          </a:p>
          <a:p>
            <a:r>
              <a:rPr lang="nl-NL" sz="2600" dirty="0">
                <a:solidFill>
                  <a:srgbClr val="002060"/>
                </a:solidFill>
              </a:rPr>
              <a:t>19 En ik ben het niet meer waard uw zoon genoemd te worden. Maak mij als één van uw dagloners.</a:t>
            </a:r>
          </a:p>
          <a:p>
            <a:endParaRPr lang="nl-NL" sz="2600" dirty="0">
              <a:solidFill>
                <a:srgbClr val="002060"/>
              </a:solidFill>
            </a:endParaRPr>
          </a:p>
        </p:txBody>
      </p:sp>
    </p:spTree>
    <p:extLst>
      <p:ext uri="{BB962C8B-B14F-4D97-AF65-F5344CB8AC3E}">
        <p14:creationId xmlns:p14="http://schemas.microsoft.com/office/powerpoint/2010/main" val="4038736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20 </a:t>
            </a:r>
            <a:r>
              <a:rPr lang="nl-NL" sz="2600" dirty="0">
                <a:solidFill>
                  <a:srgbClr val="002060"/>
                </a:solidFill>
              </a:rPr>
              <a:t>En hij stond op en ging naar zijn vader. En toen hij nog ver van hem verwijderd was, zag zijn vader hem en deze was met innerlijke ontferming bewogen en hij snelde hem tegemoet, viel hem om de hals en kuste hem</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55553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20 </a:t>
            </a:r>
            <a:r>
              <a:rPr lang="nl-NL" sz="2600" dirty="0">
                <a:solidFill>
                  <a:srgbClr val="002060"/>
                </a:solidFill>
              </a:rPr>
              <a:t>En hij stond op en ging naar zijn vader. En toen hij nog ver van hem verwijderd was, zag zijn vader hem en deze was met innerlijke ontferming bewogen en hij snelde hem tegemoet, viel hem om de hals en kuste hem</a:t>
            </a:r>
            <a:r>
              <a:rPr lang="nl-NL" sz="2600" dirty="0" smtClean="0">
                <a:solidFill>
                  <a:srgbClr val="002060"/>
                </a:solidFill>
              </a:rPr>
              <a:t>.</a:t>
            </a:r>
            <a:endParaRPr lang="nl-NL" sz="2600" dirty="0">
              <a:solidFill>
                <a:srgbClr val="002060"/>
              </a:solidFill>
            </a:endParaRPr>
          </a:p>
        </p:txBody>
      </p:sp>
      <p:sp>
        <p:nvSpPr>
          <p:cNvPr id="3" name="Rechthoek 2"/>
          <p:cNvSpPr/>
          <p:nvPr/>
        </p:nvSpPr>
        <p:spPr>
          <a:xfrm>
            <a:off x="2455719" y="3800070"/>
            <a:ext cx="6771408" cy="1292662"/>
          </a:xfrm>
          <a:prstGeom prst="rect">
            <a:avLst/>
          </a:prstGeom>
          <a:ln w="12700">
            <a:solidFill>
              <a:schemeClr val="tx1"/>
            </a:solidFill>
          </a:ln>
        </p:spPr>
        <p:txBody>
          <a:bodyPr wrap="square">
            <a:spAutoFit/>
          </a:bodyPr>
          <a:lstStyle/>
          <a:p>
            <a:pPr lvl="0"/>
            <a:r>
              <a:rPr lang="nl-NL" sz="2600" b="1" dirty="0">
                <a:solidFill>
                  <a:prstClr val="black"/>
                </a:solidFill>
              </a:rPr>
              <a:t>Jeremia 31</a:t>
            </a:r>
          </a:p>
          <a:p>
            <a:pPr lvl="0"/>
            <a:r>
              <a:rPr lang="nl-NL" sz="2600" dirty="0" smtClean="0">
                <a:solidFill>
                  <a:prstClr val="black"/>
                </a:solidFill>
              </a:rPr>
              <a:t>10 </a:t>
            </a:r>
            <a:r>
              <a:rPr lang="nl-NL" sz="2600" dirty="0">
                <a:solidFill>
                  <a:prstClr val="black"/>
                </a:solidFill>
              </a:rPr>
              <a:t>Hoor het woord van de HEERE, heidenvolken,</a:t>
            </a:r>
          </a:p>
          <a:p>
            <a:pPr lvl="0"/>
            <a:r>
              <a:rPr lang="nl-NL" sz="2600" dirty="0">
                <a:solidFill>
                  <a:prstClr val="black"/>
                </a:solidFill>
              </a:rPr>
              <a:t>verkondig het in de kustlanden van ver </a:t>
            </a:r>
            <a:r>
              <a:rPr lang="nl-NL" sz="2600" dirty="0" smtClean="0">
                <a:solidFill>
                  <a:prstClr val="black"/>
                </a:solidFill>
              </a:rPr>
              <a:t>weg.</a:t>
            </a:r>
            <a:endParaRPr lang="nl-NL" sz="2600" dirty="0">
              <a:solidFill>
                <a:prstClr val="black"/>
              </a:solidFill>
            </a:endParaRPr>
          </a:p>
        </p:txBody>
      </p:sp>
    </p:spTree>
    <p:extLst>
      <p:ext uri="{BB962C8B-B14F-4D97-AF65-F5344CB8AC3E}">
        <p14:creationId xmlns:p14="http://schemas.microsoft.com/office/powerpoint/2010/main" val="753854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6494085"/>
          </a:xfrm>
          <a:prstGeom prst="rect">
            <a:avLst/>
          </a:prstGeom>
        </p:spPr>
        <p:txBody>
          <a:bodyPr wrap="square">
            <a:spAutoFit/>
          </a:bodyPr>
          <a:lstStyle/>
          <a:p>
            <a:r>
              <a:rPr lang="nl-NL" sz="2600" b="1" dirty="0" smtClean="0"/>
              <a:t>Lukas 15</a:t>
            </a:r>
          </a:p>
          <a:p>
            <a:r>
              <a:rPr lang="nl-NL" sz="2600" dirty="0"/>
              <a:t>1 Al de tollenaars en de zondaars nu kwamen bij Hem om Hem te horen.</a:t>
            </a:r>
          </a:p>
          <a:p>
            <a:r>
              <a:rPr lang="nl-NL" sz="2600" dirty="0"/>
              <a:t>2 En de Farizeeën en de </a:t>
            </a:r>
            <a:r>
              <a:rPr lang="nl-NL" sz="2600" dirty="0" err="1"/>
              <a:t>schriftgeleerden</a:t>
            </a:r>
            <a:r>
              <a:rPr lang="nl-NL" sz="2600" dirty="0"/>
              <a:t> morden onder elkaar en zeiden: Deze Man ontvangt zondaars en eet met hen.</a:t>
            </a:r>
          </a:p>
          <a:p>
            <a:r>
              <a:rPr lang="nl-NL" sz="2600" dirty="0"/>
              <a:t>3 En Hij sprak deze gelijkenis tot hen en zei</a:t>
            </a:r>
            <a:r>
              <a:rPr lang="nl-NL" sz="2600" dirty="0" smtClean="0"/>
              <a:t>:</a:t>
            </a:r>
          </a:p>
          <a:p>
            <a:endParaRPr lang="nl-NL" dirty="0"/>
          </a:p>
          <a:p>
            <a:r>
              <a:rPr lang="nl-NL" sz="2600" b="1" i="1" dirty="0" smtClean="0"/>
              <a:t>Gelijkenis van het verloren schaap</a:t>
            </a:r>
            <a:endParaRPr lang="nl-NL" sz="2600" b="1" i="1" dirty="0"/>
          </a:p>
          <a:p>
            <a:r>
              <a:rPr lang="nl-NL" sz="2600" dirty="0"/>
              <a:t>4 Welk mens onder u die honderd schapen heeft en er één van verliest, verlaat niet de negenennegentig in de woestijn en gaat achter het verlorene aan, totdat hij het vindt?</a:t>
            </a:r>
          </a:p>
          <a:p>
            <a:r>
              <a:rPr lang="nl-NL" sz="2600" dirty="0"/>
              <a:t>5 En als hij het gevonden heeft, legt hij het vol blijdschap op zijn schouders.</a:t>
            </a:r>
          </a:p>
          <a:p>
            <a:r>
              <a:rPr lang="nl-NL" sz="2600" dirty="0"/>
              <a:t>6 En als hij thuiskomt, roept hij zijn vrienden en buren bijeen en zegt tegen hen: Wees blij met mij, want ik heb mijn schaap gevonden, dat verloren was.</a:t>
            </a:r>
          </a:p>
          <a:p>
            <a:r>
              <a:rPr lang="nl-NL" sz="2600" dirty="0"/>
              <a:t>7 Ik zeg u dat er evenzo blijdschap zal zijn in de hemel over één zondaar die zich bekeert, meer dan over negenennegentig rechtvaardigen, die de bekering niet nodig hebben.</a:t>
            </a:r>
          </a:p>
        </p:txBody>
      </p:sp>
    </p:spTree>
    <p:extLst>
      <p:ext uri="{BB962C8B-B14F-4D97-AF65-F5344CB8AC3E}">
        <p14:creationId xmlns:p14="http://schemas.microsoft.com/office/powerpoint/2010/main" val="4277099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092881"/>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21 </a:t>
            </a:r>
            <a:r>
              <a:rPr lang="nl-NL" sz="2600" dirty="0">
                <a:solidFill>
                  <a:srgbClr val="002060"/>
                </a:solidFill>
              </a:rPr>
              <a:t>En de zoon zei tegen hem: Vader, ik heb gezondigd tegen de hemel en tegenover u. Ik ben niet meer waard uw zoon genoemd te worden.</a:t>
            </a:r>
          </a:p>
          <a:p>
            <a:r>
              <a:rPr lang="nl-NL" sz="2600" dirty="0">
                <a:solidFill>
                  <a:srgbClr val="002060"/>
                </a:solidFill>
              </a:rPr>
              <a:t>22 Maar de vader zei tegen zijn dienaren: Haal het beste gewaad tevoorschijn en trek het hem aan en geef hem een ring aan zijn hand en sandalen aan zijn voeten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115464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092881"/>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21 </a:t>
            </a:r>
            <a:r>
              <a:rPr lang="nl-NL" sz="2600" dirty="0">
                <a:solidFill>
                  <a:srgbClr val="002060"/>
                </a:solidFill>
              </a:rPr>
              <a:t>En de zoon zei tegen hem: Vader, ik heb gezondigd tegen de hemel en tegenover u. Ik ben niet meer waard uw zoon genoemd te worden.</a:t>
            </a:r>
          </a:p>
          <a:p>
            <a:r>
              <a:rPr lang="nl-NL" sz="2600" dirty="0">
                <a:solidFill>
                  <a:srgbClr val="002060"/>
                </a:solidFill>
              </a:rPr>
              <a:t>22 Maar de vader zei tegen zijn dienaren: Haal het beste gewaad tevoorschijn en trek het hem aan en geef hem een ring aan zijn hand en sandalen aan zijn voeten</a:t>
            </a:r>
            <a:r>
              <a:rPr lang="nl-NL" sz="2600" dirty="0" smtClean="0">
                <a:solidFill>
                  <a:srgbClr val="002060"/>
                </a:solidFill>
              </a:rPr>
              <a:t>.</a:t>
            </a:r>
            <a:endParaRPr lang="nl-NL" sz="2600" dirty="0">
              <a:solidFill>
                <a:srgbClr val="002060"/>
              </a:solidFill>
            </a:endParaRPr>
          </a:p>
        </p:txBody>
      </p:sp>
      <p:sp>
        <p:nvSpPr>
          <p:cNvPr id="5" name="Rechthoek 4"/>
          <p:cNvSpPr/>
          <p:nvPr/>
        </p:nvSpPr>
        <p:spPr>
          <a:xfrm>
            <a:off x="959427" y="4193463"/>
            <a:ext cx="10252364" cy="1200329"/>
          </a:xfrm>
          <a:prstGeom prst="rect">
            <a:avLst/>
          </a:prstGeom>
          <a:ln w="12700">
            <a:solidFill>
              <a:schemeClr val="tx1"/>
            </a:solidFill>
          </a:ln>
        </p:spPr>
        <p:txBody>
          <a:bodyPr wrap="square">
            <a:spAutoFit/>
          </a:bodyPr>
          <a:lstStyle/>
          <a:p>
            <a:r>
              <a:rPr lang="nl-NL" sz="2400" b="1" dirty="0" smtClean="0"/>
              <a:t>Genesis 41</a:t>
            </a:r>
          </a:p>
          <a:p>
            <a:r>
              <a:rPr lang="nl-NL" sz="2400" dirty="0" smtClean="0"/>
              <a:t>42 </a:t>
            </a:r>
            <a:r>
              <a:rPr lang="nl-NL" sz="2400" dirty="0"/>
              <a:t>Toen nam de farao zijn ring van zijn hand en deed hem aan Jozefs hand; hij liet hem kleren van fijn linnen aantrekken en hing een gouden keten om zijn hals.</a:t>
            </a:r>
          </a:p>
        </p:txBody>
      </p:sp>
    </p:spTree>
    <p:extLst>
      <p:ext uri="{BB962C8B-B14F-4D97-AF65-F5344CB8AC3E}">
        <p14:creationId xmlns:p14="http://schemas.microsoft.com/office/powerpoint/2010/main" val="1064630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23 </a:t>
            </a:r>
            <a:r>
              <a:rPr lang="nl-NL" sz="2600" dirty="0">
                <a:solidFill>
                  <a:srgbClr val="002060"/>
                </a:solidFill>
              </a:rPr>
              <a:t>En breng het gemeste kalf en slacht het, en laten we eten en vrolijk zijn.</a:t>
            </a:r>
          </a:p>
          <a:p>
            <a:r>
              <a:rPr lang="nl-NL" sz="2600" dirty="0">
                <a:solidFill>
                  <a:srgbClr val="002060"/>
                </a:solidFill>
              </a:rPr>
              <a:t>24 Want deze, mijn zoon, was dood en is weer levend geworden. En hij was verloren en is gevonden. En zij begonnen vrolijk te zijn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1833068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3693319"/>
          </a:xfrm>
          <a:prstGeom prst="rect">
            <a:avLst/>
          </a:prstGeom>
        </p:spPr>
        <p:txBody>
          <a:bodyPr wrap="square">
            <a:spAutoFit/>
          </a:bodyPr>
          <a:lstStyle/>
          <a:p>
            <a:r>
              <a:rPr lang="nl-NL" sz="2600" b="1" dirty="0" smtClean="0">
                <a:solidFill>
                  <a:srgbClr val="002060"/>
                </a:solidFill>
              </a:rPr>
              <a:t>Lukas 15</a:t>
            </a:r>
          </a:p>
          <a:p>
            <a:r>
              <a:rPr lang="nl-NL" sz="2600" dirty="0">
                <a:solidFill>
                  <a:srgbClr val="002060"/>
                </a:solidFill>
              </a:rPr>
              <a:t>25 Zijn oudste zoon nu was op de akker. En toen hij dichter bij huis kwam, hoorde hij muziek en reidans.</a:t>
            </a:r>
          </a:p>
          <a:p>
            <a:r>
              <a:rPr lang="nl-NL" sz="2600" dirty="0">
                <a:solidFill>
                  <a:srgbClr val="002060"/>
                </a:solidFill>
              </a:rPr>
              <a:t>26 En nadat hij één van de knechten bij zich geroepen had, vroeg hij wat er aan de hand was.</a:t>
            </a:r>
          </a:p>
          <a:p>
            <a:r>
              <a:rPr lang="nl-NL" sz="2600" dirty="0">
                <a:solidFill>
                  <a:srgbClr val="002060"/>
                </a:solidFill>
              </a:rPr>
              <a:t>27 Deze nu zei tegen hem: Uw broer is gekomen en uw vader heeft het gemeste kalf geslacht, omdat hij hem weer gezond teruggekregen heeft.</a:t>
            </a:r>
          </a:p>
          <a:p>
            <a:r>
              <a:rPr lang="nl-NL" sz="2600" dirty="0">
                <a:solidFill>
                  <a:srgbClr val="002060"/>
                </a:solidFill>
              </a:rPr>
              <a:t>28 Maar hij werd boos en wilde niet naar binnen gaan. Toen ging zijn vader naar buiten en spoorde hem aan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2576355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02226" y="460399"/>
            <a:ext cx="11197937" cy="1569660"/>
          </a:xfrm>
          <a:prstGeom prst="rect">
            <a:avLst/>
          </a:prstGeom>
        </p:spPr>
        <p:txBody>
          <a:bodyPr wrap="square">
            <a:spAutoFit/>
          </a:bodyPr>
          <a:lstStyle/>
          <a:p>
            <a:r>
              <a:rPr lang="nl-NL" sz="2400" b="1" dirty="0" smtClean="0">
                <a:solidFill>
                  <a:prstClr val="black"/>
                </a:solidFill>
              </a:rPr>
              <a:t>Romeinen 10</a:t>
            </a:r>
          </a:p>
          <a:p>
            <a:r>
              <a:rPr lang="nl-NL" sz="2400" dirty="0" smtClean="0">
                <a:solidFill>
                  <a:prstClr val="black"/>
                </a:solidFill>
              </a:rPr>
              <a:t>19 </a:t>
            </a:r>
            <a:r>
              <a:rPr lang="nl-NL" sz="2400" dirty="0">
                <a:solidFill>
                  <a:prstClr val="black"/>
                </a:solidFill>
              </a:rPr>
              <a:t>Maar ik zeg: Heeft Israël het dan niet begrepen? Ten eerste is het Mozes die zegt: Ik zal u jaloers maken door wat geen volk is; door een onverstandig volk zal Ik u tot toorn verwekken</a:t>
            </a:r>
            <a:r>
              <a:rPr lang="nl-NL" sz="2400" dirty="0" smtClean="0">
                <a:solidFill>
                  <a:prstClr val="black"/>
                </a:solidFill>
              </a:rPr>
              <a:t>.</a:t>
            </a:r>
            <a:endParaRPr lang="nl-NL" sz="2400" dirty="0">
              <a:solidFill>
                <a:prstClr val="black"/>
              </a:solidFill>
            </a:endParaRPr>
          </a:p>
        </p:txBody>
      </p:sp>
    </p:spTree>
    <p:extLst>
      <p:ext uri="{BB962C8B-B14F-4D97-AF65-F5344CB8AC3E}">
        <p14:creationId xmlns:p14="http://schemas.microsoft.com/office/powerpoint/2010/main" val="3696668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Lukas 15</a:t>
            </a:r>
          </a:p>
          <a:p>
            <a:r>
              <a:rPr lang="nl-NL" sz="2600" dirty="0">
                <a:solidFill>
                  <a:srgbClr val="002060"/>
                </a:solidFill>
              </a:rPr>
              <a:t>29 Maar hij antwoordde en zei tegen zijn vader: Zie, ik dien u al zoveel jaren en heb nooit uw gebod overtreden en u hebt mij nooit een bokje gegeven om met mijn vrienden vrolijk te zijn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2248928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492990"/>
          </a:xfrm>
          <a:prstGeom prst="rect">
            <a:avLst/>
          </a:prstGeom>
        </p:spPr>
        <p:txBody>
          <a:bodyPr wrap="square">
            <a:spAutoFit/>
          </a:bodyPr>
          <a:lstStyle/>
          <a:p>
            <a:r>
              <a:rPr lang="nl-NL" sz="2600" b="1" dirty="0" smtClean="0">
                <a:solidFill>
                  <a:srgbClr val="002060"/>
                </a:solidFill>
              </a:rPr>
              <a:t>Lukas 15</a:t>
            </a:r>
          </a:p>
          <a:p>
            <a:r>
              <a:rPr lang="nl-NL" sz="2600" dirty="0" smtClean="0">
                <a:solidFill>
                  <a:srgbClr val="002060"/>
                </a:solidFill>
              </a:rPr>
              <a:t>30 </a:t>
            </a:r>
            <a:r>
              <a:rPr lang="nl-NL" sz="2600" dirty="0">
                <a:solidFill>
                  <a:srgbClr val="002060"/>
                </a:solidFill>
              </a:rPr>
              <a:t>Maar nu deze zoon van u gekomen is, die uw bezit met hoeren opgemaakt heeft, hebt u voor hem het gemeste kalf geslacht.</a:t>
            </a:r>
          </a:p>
          <a:p>
            <a:r>
              <a:rPr lang="nl-NL" sz="2600" dirty="0">
                <a:solidFill>
                  <a:srgbClr val="002060"/>
                </a:solidFill>
              </a:rPr>
              <a:t>31 En hij zei tegen hem: Kind, jij bent altijd bij mij en al het mijne is van jou.</a:t>
            </a:r>
          </a:p>
          <a:p>
            <a:r>
              <a:rPr lang="nl-NL" sz="2600" dirty="0">
                <a:solidFill>
                  <a:srgbClr val="002060"/>
                </a:solidFill>
              </a:rPr>
              <a:t>32 Wij zouden dan vrolijk en blij moeten zijn, want deze broer van jou was dood en is weer levend geworden. En hij was verloren en is gevonden.</a:t>
            </a:r>
          </a:p>
        </p:txBody>
      </p:sp>
    </p:spTree>
    <p:extLst>
      <p:ext uri="{BB962C8B-B14F-4D97-AF65-F5344CB8AC3E}">
        <p14:creationId xmlns:p14="http://schemas.microsoft.com/office/powerpoint/2010/main" val="869836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3693319"/>
          </a:xfrm>
          <a:prstGeom prst="rect">
            <a:avLst/>
          </a:prstGeom>
        </p:spPr>
        <p:txBody>
          <a:bodyPr wrap="square">
            <a:spAutoFit/>
          </a:bodyPr>
          <a:lstStyle/>
          <a:p>
            <a:r>
              <a:rPr lang="nl-NL" sz="2600" b="1" dirty="0" smtClean="0"/>
              <a:t>Lukas 15</a:t>
            </a:r>
          </a:p>
          <a:p>
            <a:endParaRPr lang="nl-NL" b="1" dirty="0"/>
          </a:p>
          <a:p>
            <a:r>
              <a:rPr lang="nl-NL" sz="2600" b="1" i="1" dirty="0" smtClean="0"/>
              <a:t>Gelijkenis van de verloren penning</a:t>
            </a:r>
          </a:p>
          <a:p>
            <a:r>
              <a:rPr lang="nl-NL" sz="2600" dirty="0"/>
              <a:t>8 Of welke vrouw, die tien penningen heeft en één penning verliest, steekt niet een lamp aan en veegt het huis en zoekt zorgvuldig, totdat zij die vindt?</a:t>
            </a:r>
          </a:p>
          <a:p>
            <a:r>
              <a:rPr lang="nl-NL" sz="2600" dirty="0"/>
              <a:t>9 En als zij hem gevonden heeft, roept zij haar vriendinnen en buurvrouwen bijeen en zegt: Wees blij met mij, want ik heb de penning gevonden die ik verloren had.</a:t>
            </a:r>
          </a:p>
          <a:p>
            <a:r>
              <a:rPr lang="nl-NL" sz="2600" dirty="0"/>
              <a:t>10 Zo zeg Ik u, is er blijdschap vóór de engelen van God over één zondaar die zich bekeert.</a:t>
            </a:r>
          </a:p>
        </p:txBody>
      </p:sp>
    </p:spTree>
    <p:extLst>
      <p:ext uri="{BB962C8B-B14F-4D97-AF65-F5344CB8AC3E}">
        <p14:creationId xmlns:p14="http://schemas.microsoft.com/office/powerpoint/2010/main" val="3996397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3693319"/>
          </a:xfrm>
          <a:prstGeom prst="rect">
            <a:avLst/>
          </a:prstGeom>
        </p:spPr>
        <p:txBody>
          <a:bodyPr wrap="square">
            <a:spAutoFit/>
          </a:bodyPr>
          <a:lstStyle/>
          <a:p>
            <a:r>
              <a:rPr lang="nl-NL" sz="2600" b="1" dirty="0" smtClean="0"/>
              <a:t>Lukas 15</a:t>
            </a:r>
          </a:p>
          <a:p>
            <a:endParaRPr lang="nl-NL" b="1" dirty="0"/>
          </a:p>
          <a:p>
            <a:r>
              <a:rPr lang="nl-NL" sz="2600" b="1" i="1" dirty="0" smtClean="0"/>
              <a:t>Gelijkenis van de verloren penning</a:t>
            </a:r>
          </a:p>
          <a:p>
            <a:r>
              <a:rPr lang="nl-NL" sz="2600" dirty="0"/>
              <a:t>8 Of welke vrouw, die tien penningen heeft en één penning verliest, steekt niet een lamp aan en veegt het huis en zoekt zorgvuldig, totdat zij die vindt?</a:t>
            </a:r>
          </a:p>
          <a:p>
            <a:r>
              <a:rPr lang="nl-NL" sz="2600" dirty="0"/>
              <a:t>9 En als zij hem gevonden heeft, roept zij haar vriendinnen en buurvrouwen bijeen en zegt: Wees blij met mij, want ik heb de penning gevonden die ik verloren had.</a:t>
            </a:r>
          </a:p>
          <a:p>
            <a:r>
              <a:rPr lang="nl-NL" sz="2600" dirty="0"/>
              <a:t>10 Zo zeg Ik u, is er blijdschap vóór de engelen van God over één zondaar die zich bekeert.</a:t>
            </a:r>
          </a:p>
        </p:txBody>
      </p:sp>
    </p:spTree>
    <p:extLst>
      <p:ext uri="{BB962C8B-B14F-4D97-AF65-F5344CB8AC3E}">
        <p14:creationId xmlns:p14="http://schemas.microsoft.com/office/powerpoint/2010/main" val="1043278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063552" y="548682"/>
            <a:ext cx="4715820" cy="5262979"/>
          </a:xfrm>
          <a:prstGeom prst="rect">
            <a:avLst/>
          </a:prstGeom>
        </p:spPr>
        <p:txBody>
          <a:bodyPr wrap="square">
            <a:spAutoFit/>
          </a:bodyPr>
          <a:lstStyle/>
          <a:p>
            <a:pPr marL="342900" indent="-342900">
              <a:buFont typeface="+mj-lt"/>
              <a:buAutoNum type="arabicPeriod"/>
            </a:pPr>
            <a:r>
              <a:rPr lang="nl-NL" sz="2400" dirty="0"/>
              <a:t>Ruben</a:t>
            </a:r>
          </a:p>
          <a:p>
            <a:r>
              <a:rPr lang="nl-NL" sz="2400" dirty="0"/>
              <a:t>2. Simeon</a:t>
            </a:r>
          </a:p>
          <a:p>
            <a:r>
              <a:rPr lang="nl-NL" sz="2400" dirty="0"/>
              <a:t>3. Levi</a:t>
            </a:r>
          </a:p>
          <a:p>
            <a:r>
              <a:rPr lang="nl-NL" sz="2400" dirty="0"/>
              <a:t>4. </a:t>
            </a:r>
            <a:r>
              <a:rPr lang="nl-NL" sz="2400" b="1" dirty="0" err="1">
                <a:solidFill>
                  <a:srgbClr val="FF0000"/>
                </a:solidFill>
              </a:rPr>
              <a:t>Juda</a:t>
            </a:r>
            <a:endParaRPr lang="nl-NL" sz="2400" b="1" dirty="0">
              <a:solidFill>
                <a:srgbClr val="FF0000"/>
              </a:solidFill>
            </a:endParaRPr>
          </a:p>
          <a:p>
            <a:r>
              <a:rPr lang="nl-NL" sz="2400" dirty="0"/>
              <a:t>5. </a:t>
            </a:r>
            <a:r>
              <a:rPr lang="nl-NL" sz="2400" dirty="0" err="1"/>
              <a:t>Zebulon</a:t>
            </a:r>
            <a:endParaRPr lang="nl-NL" sz="2400" dirty="0"/>
          </a:p>
          <a:p>
            <a:r>
              <a:rPr lang="nl-NL" sz="2400" dirty="0"/>
              <a:t>6. </a:t>
            </a:r>
            <a:r>
              <a:rPr lang="nl-NL" sz="2400" dirty="0" err="1"/>
              <a:t>Issakar</a:t>
            </a:r>
            <a:endParaRPr lang="nl-NL" sz="2400" dirty="0"/>
          </a:p>
          <a:p>
            <a:r>
              <a:rPr lang="nl-NL" sz="2400" dirty="0"/>
              <a:t>7. Dan</a:t>
            </a:r>
          </a:p>
          <a:p>
            <a:r>
              <a:rPr lang="nl-NL" sz="2400" dirty="0"/>
              <a:t>8. </a:t>
            </a:r>
            <a:r>
              <a:rPr lang="nl-NL" sz="2400" dirty="0" err="1"/>
              <a:t>Gad</a:t>
            </a:r>
            <a:endParaRPr lang="nl-NL" sz="2400" dirty="0"/>
          </a:p>
          <a:p>
            <a:r>
              <a:rPr lang="nl-NL" sz="2400" dirty="0"/>
              <a:t>9. </a:t>
            </a:r>
            <a:r>
              <a:rPr lang="nl-NL" sz="2400" dirty="0" err="1"/>
              <a:t>Aser</a:t>
            </a:r>
            <a:endParaRPr lang="nl-NL" sz="2400" dirty="0"/>
          </a:p>
          <a:p>
            <a:r>
              <a:rPr lang="nl-NL" sz="2400" dirty="0"/>
              <a:t>10. Naftali</a:t>
            </a:r>
          </a:p>
          <a:p>
            <a:r>
              <a:rPr lang="nl-NL" sz="2400" dirty="0"/>
              <a:t>11. </a:t>
            </a:r>
            <a:r>
              <a:rPr lang="nl-NL" sz="2400" b="1" dirty="0" smtClean="0">
                <a:solidFill>
                  <a:srgbClr val="FF0000"/>
                </a:solidFill>
              </a:rPr>
              <a:t>Jozef</a:t>
            </a:r>
            <a:r>
              <a:rPr lang="nl-NL" sz="2400" dirty="0">
                <a:solidFill>
                  <a:srgbClr val="FF0000"/>
                </a:solidFill>
              </a:rPr>
              <a:t> </a:t>
            </a:r>
            <a:r>
              <a:rPr lang="nl-NL" sz="2400" dirty="0"/>
              <a:t>	</a:t>
            </a:r>
            <a:r>
              <a:rPr lang="nl-NL" sz="2400" dirty="0" smtClean="0">
                <a:sym typeface="Wingdings" panose="05000000000000000000" pitchFamily="2" charset="2"/>
              </a:rPr>
              <a:t> 	- </a:t>
            </a:r>
            <a:r>
              <a:rPr lang="nl-NL" sz="2400" dirty="0">
                <a:sym typeface="Wingdings" panose="05000000000000000000" pitchFamily="2" charset="2"/>
              </a:rPr>
              <a:t>Manasse</a:t>
            </a:r>
          </a:p>
          <a:p>
            <a:r>
              <a:rPr lang="nl-NL" sz="2400" dirty="0">
                <a:sym typeface="Wingdings" panose="05000000000000000000" pitchFamily="2" charset="2"/>
              </a:rPr>
              <a:t>		</a:t>
            </a:r>
            <a:r>
              <a:rPr lang="nl-NL" sz="2400" dirty="0" smtClean="0">
                <a:sym typeface="Wingdings" panose="05000000000000000000" pitchFamily="2" charset="2"/>
              </a:rPr>
              <a:t>	- </a:t>
            </a:r>
            <a:r>
              <a:rPr lang="nl-NL" sz="2400" b="1" dirty="0">
                <a:solidFill>
                  <a:srgbClr val="FF0000"/>
                </a:solidFill>
                <a:sym typeface="Wingdings" panose="05000000000000000000" pitchFamily="2" charset="2"/>
              </a:rPr>
              <a:t>Efraïm</a:t>
            </a:r>
            <a:r>
              <a:rPr lang="nl-NL" sz="2400" dirty="0">
                <a:sym typeface="Wingdings" panose="05000000000000000000" pitchFamily="2" charset="2"/>
              </a:rPr>
              <a:t>	</a:t>
            </a:r>
            <a:endParaRPr lang="nl-NL" sz="2400" dirty="0"/>
          </a:p>
          <a:p>
            <a:r>
              <a:rPr lang="nl-NL" sz="2400" dirty="0"/>
              <a:t>12. Benjamin</a:t>
            </a:r>
          </a:p>
        </p:txBody>
      </p:sp>
      <p:sp>
        <p:nvSpPr>
          <p:cNvPr id="5" name="Tekstvak 4"/>
          <p:cNvSpPr txBox="1"/>
          <p:nvPr/>
        </p:nvSpPr>
        <p:spPr>
          <a:xfrm>
            <a:off x="8327132" y="5382805"/>
            <a:ext cx="1726065" cy="707886"/>
          </a:xfrm>
          <a:prstGeom prst="rect">
            <a:avLst/>
          </a:prstGeom>
          <a:noFill/>
          <a:ln w="28575">
            <a:solidFill>
              <a:schemeClr val="tx1"/>
            </a:solidFill>
          </a:ln>
        </p:spPr>
        <p:txBody>
          <a:bodyPr wrap="square" rtlCol="0">
            <a:spAutoFit/>
          </a:bodyPr>
          <a:lstStyle/>
          <a:p>
            <a:r>
              <a:rPr lang="nl-NL" sz="2000" dirty="0"/>
              <a:t>2 stammenrijk</a:t>
            </a:r>
          </a:p>
          <a:p>
            <a:r>
              <a:rPr lang="nl-NL" sz="2000" dirty="0" err="1"/>
              <a:t>Juda</a:t>
            </a:r>
            <a:r>
              <a:rPr lang="nl-NL" sz="2000" dirty="0"/>
              <a:t> </a:t>
            </a:r>
          </a:p>
        </p:txBody>
      </p:sp>
      <p:sp>
        <p:nvSpPr>
          <p:cNvPr id="6" name="Tekstvak 5"/>
          <p:cNvSpPr txBox="1"/>
          <p:nvPr/>
        </p:nvSpPr>
        <p:spPr>
          <a:xfrm>
            <a:off x="5010583" y="911323"/>
            <a:ext cx="1872208" cy="1015663"/>
          </a:xfrm>
          <a:prstGeom prst="rect">
            <a:avLst/>
          </a:prstGeom>
          <a:noFill/>
          <a:ln w="28575">
            <a:solidFill>
              <a:schemeClr val="tx1"/>
            </a:solidFill>
          </a:ln>
        </p:spPr>
        <p:txBody>
          <a:bodyPr wrap="square" rtlCol="0">
            <a:spAutoFit/>
          </a:bodyPr>
          <a:lstStyle/>
          <a:p>
            <a:r>
              <a:rPr lang="nl-NL" sz="2000" dirty="0"/>
              <a:t>10 stammenrijk</a:t>
            </a:r>
          </a:p>
          <a:p>
            <a:r>
              <a:rPr lang="nl-NL" sz="2000" dirty="0"/>
              <a:t>Israël</a:t>
            </a:r>
          </a:p>
          <a:p>
            <a:r>
              <a:rPr lang="nl-NL" sz="2000" dirty="0"/>
              <a:t>Efraïm</a:t>
            </a:r>
          </a:p>
        </p:txBody>
      </p:sp>
      <p:pic>
        <p:nvPicPr>
          <p:cNvPr id="1027" name="Picture 3" descr="\\storage.erasmusmc.nl\m\MyDocs\635005\My Documents\Desktop\Kingdoms_of_Israel_and_Judah_map_830-nl_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105" y="764705"/>
            <a:ext cx="3701704" cy="441143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Rechte verbindingslijn met pijl 7"/>
          <p:cNvCxnSpPr/>
          <p:nvPr/>
        </p:nvCxnSpPr>
        <p:spPr>
          <a:xfrm>
            <a:off x="6653152" y="1614858"/>
            <a:ext cx="1673980" cy="2917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flipH="1" flipV="1">
            <a:off x="8431043" y="3365235"/>
            <a:ext cx="671393" cy="212116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940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369880"/>
          </a:xfrm>
          <a:prstGeom prst="rect">
            <a:avLst/>
          </a:prstGeom>
        </p:spPr>
        <p:txBody>
          <a:bodyPr wrap="square">
            <a:spAutoFit/>
          </a:bodyPr>
          <a:lstStyle/>
          <a:p>
            <a:r>
              <a:rPr lang="nl-NL" sz="2600" b="1" dirty="0" smtClean="0">
                <a:solidFill>
                  <a:srgbClr val="002060"/>
                </a:solidFill>
              </a:rPr>
              <a:t>Lukas 15</a:t>
            </a:r>
          </a:p>
          <a:p>
            <a:endParaRPr lang="nl-NL" b="1" dirty="0">
              <a:solidFill>
                <a:srgbClr val="002060"/>
              </a:solidFill>
            </a:endParaRPr>
          </a:p>
          <a:p>
            <a:r>
              <a:rPr lang="nl-NL" sz="2600" b="1" i="1" dirty="0" smtClean="0">
                <a:solidFill>
                  <a:srgbClr val="002060"/>
                </a:solidFill>
              </a:rPr>
              <a:t>Gelijkenis van de verloren zoon</a:t>
            </a:r>
          </a:p>
          <a:p>
            <a:r>
              <a:rPr lang="nl-NL" sz="2600" dirty="0">
                <a:solidFill>
                  <a:srgbClr val="002060"/>
                </a:solidFill>
              </a:rPr>
              <a:t>11 En Hij zei: Een zeker mens had twee zonen.</a:t>
            </a:r>
          </a:p>
          <a:p>
            <a:r>
              <a:rPr lang="nl-NL" sz="2600" dirty="0">
                <a:solidFill>
                  <a:srgbClr val="002060"/>
                </a:solidFill>
              </a:rPr>
              <a:t>12 En de jongste van hen zei tegen zijn vader: Vader, geef mij het deel van de goederen dat mij toekomt. En hij verdeelde zijn vermogen onder hen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3395684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3570208"/>
          </a:xfrm>
          <a:prstGeom prst="rect">
            <a:avLst/>
          </a:prstGeom>
        </p:spPr>
        <p:txBody>
          <a:bodyPr wrap="square">
            <a:spAutoFit/>
          </a:bodyPr>
          <a:lstStyle/>
          <a:p>
            <a:r>
              <a:rPr lang="nl-NL" sz="2600" b="1" dirty="0" smtClean="0"/>
              <a:t>Jeremia 31</a:t>
            </a:r>
          </a:p>
          <a:p>
            <a:endParaRPr lang="nl-NL" b="1" dirty="0"/>
          </a:p>
          <a:p>
            <a:r>
              <a:rPr lang="nl-NL" sz="2600" dirty="0" smtClean="0"/>
              <a:t>9 (…) Ik </a:t>
            </a:r>
            <a:r>
              <a:rPr lang="nl-NL" sz="2600" dirty="0"/>
              <a:t>ben Israël tot een Vader,</a:t>
            </a:r>
          </a:p>
          <a:p>
            <a:r>
              <a:rPr lang="nl-NL" sz="2600" dirty="0"/>
              <a:t>en Efraïm – Mijn eerstgeborene is hij.</a:t>
            </a:r>
          </a:p>
          <a:p>
            <a:r>
              <a:rPr lang="nl-NL" sz="2600" dirty="0"/>
              <a:t>10 Hoor het woord van de HEERE, heidenvolken,</a:t>
            </a:r>
          </a:p>
          <a:p>
            <a:r>
              <a:rPr lang="nl-NL" sz="2600" dirty="0"/>
              <a:t>verkondig het in de kustlanden van ver weg,</a:t>
            </a:r>
          </a:p>
          <a:p>
            <a:r>
              <a:rPr lang="nl-NL" sz="2600" dirty="0"/>
              <a:t>en zeg:</a:t>
            </a:r>
          </a:p>
          <a:p>
            <a:r>
              <a:rPr lang="nl-NL" sz="2600" dirty="0"/>
              <a:t>Hij Die Israël verstrooid heeft, zal het weer bijeenbrengen</a:t>
            </a:r>
          </a:p>
          <a:p>
            <a:r>
              <a:rPr lang="nl-NL" sz="2600" dirty="0"/>
              <a:t>en het hoeden, zoals een herder zijn kudde hoedt.</a:t>
            </a:r>
          </a:p>
        </p:txBody>
      </p:sp>
    </p:spTree>
    <p:extLst>
      <p:ext uri="{BB962C8B-B14F-4D97-AF65-F5344CB8AC3E}">
        <p14:creationId xmlns:p14="http://schemas.microsoft.com/office/powerpoint/2010/main" val="3124496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5170646"/>
          </a:xfrm>
          <a:prstGeom prst="rect">
            <a:avLst/>
          </a:prstGeom>
        </p:spPr>
        <p:txBody>
          <a:bodyPr wrap="square">
            <a:spAutoFit/>
          </a:bodyPr>
          <a:lstStyle/>
          <a:p>
            <a:r>
              <a:rPr lang="nl-NL" sz="2600" b="1" dirty="0" smtClean="0"/>
              <a:t>Jeremia 31</a:t>
            </a:r>
          </a:p>
          <a:p>
            <a:endParaRPr lang="nl-NL" b="1" dirty="0"/>
          </a:p>
          <a:p>
            <a:r>
              <a:rPr lang="nl-NL" sz="2600" dirty="0" smtClean="0">
                <a:solidFill>
                  <a:schemeClr val="bg1">
                    <a:lumMod val="65000"/>
                  </a:schemeClr>
                </a:solidFill>
              </a:rPr>
              <a:t>9 (…) Ik </a:t>
            </a:r>
            <a:r>
              <a:rPr lang="nl-NL" sz="2600" dirty="0">
                <a:solidFill>
                  <a:schemeClr val="bg1">
                    <a:lumMod val="65000"/>
                  </a:schemeClr>
                </a:solidFill>
              </a:rPr>
              <a:t>ben Israël tot een Vader,</a:t>
            </a:r>
          </a:p>
          <a:p>
            <a:r>
              <a:rPr lang="nl-NL" sz="2600" dirty="0">
                <a:solidFill>
                  <a:schemeClr val="bg1">
                    <a:lumMod val="65000"/>
                  </a:schemeClr>
                </a:solidFill>
              </a:rPr>
              <a:t>en Efraïm – Mijn eerstgeborene is hij.</a:t>
            </a:r>
          </a:p>
          <a:p>
            <a:r>
              <a:rPr lang="nl-NL" sz="2600" dirty="0">
                <a:solidFill>
                  <a:schemeClr val="bg1">
                    <a:lumMod val="65000"/>
                  </a:schemeClr>
                </a:solidFill>
              </a:rPr>
              <a:t>10 Hoor het woord van de HEERE, heidenvolken,</a:t>
            </a:r>
          </a:p>
          <a:p>
            <a:r>
              <a:rPr lang="nl-NL" sz="2600" dirty="0">
                <a:solidFill>
                  <a:schemeClr val="bg1">
                    <a:lumMod val="65000"/>
                  </a:schemeClr>
                </a:solidFill>
              </a:rPr>
              <a:t>verkondig het in de kustlanden van ver weg,</a:t>
            </a:r>
          </a:p>
          <a:p>
            <a:r>
              <a:rPr lang="nl-NL" sz="2600" dirty="0">
                <a:solidFill>
                  <a:schemeClr val="bg1">
                    <a:lumMod val="65000"/>
                  </a:schemeClr>
                </a:solidFill>
              </a:rPr>
              <a:t>en zeg:</a:t>
            </a:r>
          </a:p>
          <a:p>
            <a:r>
              <a:rPr lang="nl-NL" sz="2600" dirty="0">
                <a:solidFill>
                  <a:schemeClr val="bg1">
                    <a:lumMod val="65000"/>
                  </a:schemeClr>
                </a:solidFill>
              </a:rPr>
              <a:t>Hij Die Israël verstrooid heeft, zal het weer bijeenbrengen</a:t>
            </a:r>
          </a:p>
          <a:p>
            <a:r>
              <a:rPr lang="nl-NL" sz="2600" dirty="0">
                <a:solidFill>
                  <a:schemeClr val="bg1">
                    <a:lumMod val="65000"/>
                  </a:schemeClr>
                </a:solidFill>
              </a:rPr>
              <a:t>en het hoeden, zoals een herder zijn kudde hoedt</a:t>
            </a:r>
            <a:r>
              <a:rPr lang="nl-NL" sz="2600" dirty="0" smtClean="0">
                <a:solidFill>
                  <a:schemeClr val="bg1">
                    <a:lumMod val="65000"/>
                  </a:schemeClr>
                </a:solidFill>
              </a:rPr>
              <a:t>.</a:t>
            </a:r>
          </a:p>
          <a:p>
            <a:endParaRPr lang="nl-NL" sz="2600" dirty="0"/>
          </a:p>
          <a:p>
            <a:r>
              <a:rPr lang="nl-NL" sz="2600" dirty="0" smtClean="0"/>
              <a:t>(…)</a:t>
            </a:r>
          </a:p>
          <a:p>
            <a:r>
              <a:rPr lang="nl-NL" sz="2600" dirty="0"/>
              <a:t>31 Zie, er komen dagen, spreekt de HEERE, dat Ik met het huis van Israël en met het huis van </a:t>
            </a:r>
            <a:r>
              <a:rPr lang="nl-NL" sz="2600" dirty="0" err="1"/>
              <a:t>Juda</a:t>
            </a:r>
            <a:r>
              <a:rPr lang="nl-NL" sz="2600" dirty="0"/>
              <a:t> een nieuw verbond zal sluiten,</a:t>
            </a:r>
          </a:p>
        </p:txBody>
      </p:sp>
    </p:spTree>
    <p:extLst>
      <p:ext uri="{BB962C8B-B14F-4D97-AF65-F5344CB8AC3E}">
        <p14:creationId xmlns:p14="http://schemas.microsoft.com/office/powerpoint/2010/main" val="224463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892552"/>
          </a:xfrm>
          <a:prstGeom prst="rect">
            <a:avLst/>
          </a:prstGeom>
        </p:spPr>
        <p:txBody>
          <a:bodyPr wrap="square">
            <a:spAutoFit/>
          </a:bodyPr>
          <a:lstStyle/>
          <a:p>
            <a:r>
              <a:rPr lang="nl-NL" sz="2600" b="1" dirty="0" smtClean="0"/>
              <a:t>Hosea 7</a:t>
            </a:r>
          </a:p>
          <a:p>
            <a:r>
              <a:rPr lang="nl-NL" sz="2600" dirty="0" smtClean="0"/>
              <a:t>8 Efraïm vermengt zich met de volken….</a:t>
            </a:r>
            <a:endParaRPr lang="nl-NL" sz="2600" dirty="0"/>
          </a:p>
        </p:txBody>
      </p:sp>
      <p:sp>
        <p:nvSpPr>
          <p:cNvPr id="4" name="Rechthoek 3"/>
          <p:cNvSpPr/>
          <p:nvPr/>
        </p:nvSpPr>
        <p:spPr>
          <a:xfrm>
            <a:off x="263235" y="2310624"/>
            <a:ext cx="11229109" cy="3693319"/>
          </a:xfrm>
          <a:prstGeom prst="rect">
            <a:avLst/>
          </a:prstGeom>
        </p:spPr>
        <p:txBody>
          <a:bodyPr wrap="square">
            <a:spAutoFit/>
          </a:bodyPr>
          <a:lstStyle/>
          <a:p>
            <a:r>
              <a:rPr lang="nl-NL" sz="2600" b="1" dirty="0" smtClean="0"/>
              <a:t>Hosea 8</a:t>
            </a:r>
          </a:p>
          <a:p>
            <a:r>
              <a:rPr lang="nl-NL" sz="2600" dirty="0"/>
              <a:t>8 Verslonden is Israël!</a:t>
            </a:r>
          </a:p>
          <a:p>
            <a:r>
              <a:rPr lang="nl-NL" sz="2600" dirty="0"/>
              <a:t>Zij zijn nu onder de heidenvolken</a:t>
            </a:r>
          </a:p>
          <a:p>
            <a:r>
              <a:rPr lang="nl-NL" sz="2600" dirty="0"/>
              <a:t>als een </a:t>
            </a:r>
            <a:r>
              <a:rPr lang="nl-NL" sz="2600" dirty="0" smtClean="0"/>
              <a:t>vat waaraan </a:t>
            </a:r>
            <a:r>
              <a:rPr lang="nl-NL" sz="2600" dirty="0"/>
              <a:t>niemand waarde hecht,</a:t>
            </a:r>
          </a:p>
          <a:p>
            <a:r>
              <a:rPr lang="nl-NL" sz="2600" dirty="0"/>
              <a:t>9 want zíj gingen naar Assyrië:</a:t>
            </a:r>
          </a:p>
          <a:p>
            <a:r>
              <a:rPr lang="nl-NL" sz="2600" dirty="0"/>
              <a:t>een wilde ezel houdt zich afgezonderd,</a:t>
            </a:r>
          </a:p>
          <a:p>
            <a:r>
              <a:rPr lang="nl-NL" sz="2600" dirty="0"/>
              <a:t>maar Efraïm zoekt hulp bij minnaars.</a:t>
            </a:r>
          </a:p>
          <a:p>
            <a:r>
              <a:rPr lang="nl-NL" sz="2600" dirty="0"/>
              <a:t>10 Ook al zoeken zij hulp bij heidenvolken,</a:t>
            </a:r>
          </a:p>
          <a:p>
            <a:r>
              <a:rPr lang="nl-NL" sz="2600" dirty="0"/>
              <a:t>toch zal Ik hen nu bijeenbrengen.</a:t>
            </a:r>
          </a:p>
        </p:txBody>
      </p:sp>
    </p:spTree>
    <p:extLst>
      <p:ext uri="{BB962C8B-B14F-4D97-AF65-F5344CB8AC3E}">
        <p14:creationId xmlns:p14="http://schemas.microsoft.com/office/powerpoint/2010/main" val="2995458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5690</TotalTime>
  <Words>1869</Words>
  <Application>Microsoft Office PowerPoint</Application>
  <PresentationFormat>Breedbeeld</PresentationFormat>
  <Paragraphs>150</Paragraphs>
  <Slides>26</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26</vt:i4>
      </vt:variant>
    </vt:vector>
  </HeadingPairs>
  <TitlesOfParts>
    <vt:vector size="32" baseType="lpstr">
      <vt:lpstr>Arial</vt:lpstr>
      <vt:lpstr>Calibri</vt:lpstr>
      <vt:lpstr>Calibri Light</vt:lpstr>
      <vt:lpstr>Verdana</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Oudijn</cp:lastModifiedBy>
  <cp:revision>219</cp:revision>
  <dcterms:created xsi:type="dcterms:W3CDTF">2017-10-24T20:34:00Z</dcterms:created>
  <dcterms:modified xsi:type="dcterms:W3CDTF">2018-08-05T12:13:40Z</dcterms:modified>
</cp:coreProperties>
</file>