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6"/>
  </p:notesMasterIdLst>
  <p:sldIdLst>
    <p:sldId id="256" r:id="rId3"/>
    <p:sldId id="418" r:id="rId4"/>
    <p:sldId id="419" r:id="rId5"/>
    <p:sldId id="420" r:id="rId6"/>
    <p:sldId id="421" r:id="rId7"/>
    <p:sldId id="422" r:id="rId8"/>
    <p:sldId id="423" r:id="rId9"/>
    <p:sldId id="424" r:id="rId10"/>
    <p:sldId id="425" r:id="rId11"/>
    <p:sldId id="452" r:id="rId12"/>
    <p:sldId id="428" r:id="rId13"/>
    <p:sldId id="453" r:id="rId14"/>
    <p:sldId id="455" r:id="rId15"/>
    <p:sldId id="462" r:id="rId16"/>
    <p:sldId id="426" r:id="rId17"/>
    <p:sldId id="454" r:id="rId18"/>
    <p:sldId id="464" r:id="rId19"/>
    <p:sldId id="463" r:id="rId20"/>
    <p:sldId id="429" r:id="rId21"/>
    <p:sldId id="430" r:id="rId22"/>
    <p:sldId id="431" r:id="rId23"/>
    <p:sldId id="432" r:id="rId24"/>
    <p:sldId id="465" r:id="rId25"/>
    <p:sldId id="434" r:id="rId26"/>
    <p:sldId id="433" r:id="rId27"/>
    <p:sldId id="466" r:id="rId28"/>
    <p:sldId id="435" r:id="rId29"/>
    <p:sldId id="467" r:id="rId30"/>
    <p:sldId id="437" r:id="rId31"/>
    <p:sldId id="456" r:id="rId32"/>
    <p:sldId id="457" r:id="rId33"/>
    <p:sldId id="458" r:id="rId34"/>
    <p:sldId id="459" r:id="rId35"/>
    <p:sldId id="439" r:id="rId36"/>
    <p:sldId id="438" r:id="rId37"/>
    <p:sldId id="442" r:id="rId38"/>
    <p:sldId id="443" r:id="rId39"/>
    <p:sldId id="440" r:id="rId40"/>
    <p:sldId id="445" r:id="rId41"/>
    <p:sldId id="444" r:id="rId42"/>
    <p:sldId id="446" r:id="rId43"/>
    <p:sldId id="447" r:id="rId44"/>
    <p:sldId id="448" r:id="rId4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809" autoAdjust="0"/>
    <p:restoredTop sz="94660"/>
  </p:normalViewPr>
  <p:slideViewPr>
    <p:cSldViewPr snapToGrid="0">
      <p:cViewPr varScale="1">
        <p:scale>
          <a:sx n="74" d="100"/>
          <a:sy n="74" d="100"/>
        </p:scale>
        <p:origin x="528" y="7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1771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64A6EF-CB02-48DE-9D12-0F764397CD53}" type="datetimeFigureOut">
              <a:rPr lang="nl-NL" smtClean="0"/>
              <a:t>6-1-2019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BCC728-698F-42B6-9C18-F019068154F8}" type="slidenum">
              <a:rPr lang="nl-NL" smtClean="0"/>
              <a:t>‹nr.›</a:t>
            </a:fld>
            <a:endParaRPr lang="nl-NL"/>
          </a:p>
        </p:txBody>
      </p:sp>
    </p:spTree>
    <p:extLst>
      <p:ext uri="{BB962C8B-B14F-4D97-AF65-F5344CB8AC3E}">
        <p14:creationId xmlns:p14="http://schemas.microsoft.com/office/powerpoint/2010/main" val="613123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3F67A1D-98E9-4560-A03A-F71F64D98B1B}" type="slidenum">
              <a:rPr lang="nl-NL" smtClean="0">
                <a:solidFill>
                  <a:prstClr val="black"/>
                </a:solidFill>
              </a:rPr>
              <a:pPr/>
              <a:t>1</a:t>
            </a:fld>
            <a:endParaRPr lang="nl-NL">
              <a:solidFill>
                <a:prstClr val="black"/>
              </a:solidFill>
            </a:endParaRPr>
          </a:p>
        </p:txBody>
      </p:sp>
    </p:spTree>
    <p:extLst>
      <p:ext uri="{BB962C8B-B14F-4D97-AF65-F5344CB8AC3E}">
        <p14:creationId xmlns:p14="http://schemas.microsoft.com/office/powerpoint/2010/main" val="1988227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19</a:t>
            </a:fld>
            <a:endParaRPr lang="nl-NL"/>
          </a:p>
        </p:txBody>
      </p:sp>
    </p:spTree>
    <p:extLst>
      <p:ext uri="{BB962C8B-B14F-4D97-AF65-F5344CB8AC3E}">
        <p14:creationId xmlns:p14="http://schemas.microsoft.com/office/powerpoint/2010/main" val="661958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6-1-2019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1797073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6-1-2019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1198737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6-1-2019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1139607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6-1-2019</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691771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6-1-2019</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7893689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6-1-2019</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306511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DCC6EAC-5D6F-4E98-B6F0-1A43805D3C3D}" type="datetimeFigureOut">
              <a:rPr lang="nl-NL" smtClean="0">
                <a:solidFill>
                  <a:prstClr val="black">
                    <a:tint val="75000"/>
                  </a:prstClr>
                </a:solidFill>
              </a:rPr>
              <a:pPr/>
              <a:t>6-1-2019</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278724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DCC6EAC-5D6F-4E98-B6F0-1A43805D3C3D}" type="datetimeFigureOut">
              <a:rPr lang="nl-NL" smtClean="0">
                <a:solidFill>
                  <a:prstClr val="black">
                    <a:tint val="75000"/>
                  </a:prstClr>
                </a:solidFill>
              </a:rPr>
              <a:pPr/>
              <a:t>6-1-2019</a:t>
            </a:fld>
            <a:endParaRPr lang="nl-NL">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NL">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39750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DCC6EAC-5D6F-4E98-B6F0-1A43805D3C3D}" type="datetimeFigureOut">
              <a:rPr lang="nl-NL" smtClean="0">
                <a:solidFill>
                  <a:prstClr val="black">
                    <a:tint val="75000"/>
                  </a:prstClr>
                </a:solidFill>
              </a:rPr>
              <a:pPr/>
              <a:t>6-1-2019</a:t>
            </a:fld>
            <a:endParaRPr lang="nl-NL">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NL">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1318278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DCC6EAC-5D6F-4E98-B6F0-1A43805D3C3D}" type="datetimeFigureOut">
              <a:rPr lang="nl-NL" smtClean="0">
                <a:solidFill>
                  <a:prstClr val="black">
                    <a:tint val="75000"/>
                  </a:prstClr>
                </a:solidFill>
              </a:rPr>
              <a:pPr/>
              <a:t>6-1-2019</a:t>
            </a:fld>
            <a:endParaRPr lang="nl-NL">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NL">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07598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solidFill>
                  <a:prstClr val="black">
                    <a:tint val="75000"/>
                  </a:prstClr>
                </a:solidFill>
              </a:rPr>
              <a:pPr/>
              <a:t>6-1-2019</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588636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6-1-2019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37509172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solidFill>
                  <a:prstClr val="black">
                    <a:tint val="75000"/>
                  </a:prstClr>
                </a:solidFill>
              </a:rPr>
              <a:pPr/>
              <a:t>6-1-2019</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42664911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6-1-2019</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5098669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6-1-2019</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310559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DCC6EAC-5D6F-4E98-B6F0-1A43805D3C3D}" type="datetimeFigureOut">
              <a:rPr lang="nl-NL" smtClean="0"/>
              <a:t>6-1-2019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3420591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DCC6EAC-5D6F-4E98-B6F0-1A43805D3C3D}" type="datetimeFigureOut">
              <a:rPr lang="nl-NL" smtClean="0"/>
              <a:t>6-1-2019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2445668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DCC6EAC-5D6F-4E98-B6F0-1A43805D3C3D}" type="datetimeFigureOut">
              <a:rPr lang="nl-NL" smtClean="0"/>
              <a:t>6-1-2019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147191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DCC6EAC-5D6F-4E98-B6F0-1A43805D3C3D}" type="datetimeFigureOut">
              <a:rPr lang="nl-NL" smtClean="0"/>
              <a:t>6-1-2019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2229100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DCC6EAC-5D6F-4E98-B6F0-1A43805D3C3D}" type="datetimeFigureOut">
              <a:rPr lang="nl-NL" smtClean="0"/>
              <a:t>6-1-2019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239231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t>6-1-2019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66137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t>6-1-2019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a:p>
        </p:txBody>
      </p:sp>
    </p:spTree>
    <p:extLst>
      <p:ext uri="{BB962C8B-B14F-4D97-AF65-F5344CB8AC3E}">
        <p14:creationId xmlns:p14="http://schemas.microsoft.com/office/powerpoint/2010/main" val="1585811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C6EAC-5D6F-4E98-B6F0-1A43805D3C3D}" type="datetimeFigureOut">
              <a:rPr lang="nl-NL" smtClean="0"/>
              <a:t>6-1-2019</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0513-1103-40DF-8D47-98214F913C71}" type="slidenum">
              <a:rPr lang="nl-NL" smtClean="0"/>
              <a:t>‹nr.›</a:t>
            </a:fld>
            <a:endParaRPr lang="nl-NL"/>
          </a:p>
        </p:txBody>
      </p:sp>
    </p:spTree>
    <p:extLst>
      <p:ext uri="{BB962C8B-B14F-4D97-AF65-F5344CB8AC3E}">
        <p14:creationId xmlns:p14="http://schemas.microsoft.com/office/powerpoint/2010/main" val="454236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C6EAC-5D6F-4E98-B6F0-1A43805D3C3D}" type="datetimeFigureOut">
              <a:rPr lang="nl-NL" smtClean="0">
                <a:solidFill>
                  <a:prstClr val="black">
                    <a:tint val="75000"/>
                  </a:prstClr>
                </a:solidFill>
              </a:rPr>
              <a:pPr/>
              <a:t>6-1-2019</a:t>
            </a:fld>
            <a:endParaRPr lang="nl-NL">
              <a:solidFill>
                <a:prstClr val="black">
                  <a:tint val="75000"/>
                </a:prstClr>
              </a:solidFill>
            </a:endParaRPr>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solidFill>
                <a:prstClr val="black">
                  <a:tint val="75000"/>
                </a:prstClr>
              </a:solidFill>
            </a:endParaRP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0513-1103-40DF-8D47-98214F913C71}"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4610373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187166" y="5925744"/>
            <a:ext cx="2950238" cy="707886"/>
          </a:xfrm>
          <a:prstGeom prst="rect">
            <a:avLst/>
          </a:prstGeom>
          <a:noFill/>
          <a:ln w="3175">
            <a:solidFill>
              <a:schemeClr val="tx1"/>
            </a:solidFill>
          </a:ln>
        </p:spPr>
        <p:txBody>
          <a:bodyPr wrap="square" rtlCol="0">
            <a:spAutoFit/>
          </a:bodyPr>
          <a:lstStyle/>
          <a:p>
            <a:r>
              <a:rPr lang="nl-NL" sz="2000" dirty="0" smtClean="0">
                <a:solidFill>
                  <a:prstClr val="black"/>
                </a:solidFill>
                <a:latin typeface="Verdana" pitchFamily="34" charset="0"/>
                <a:ea typeface="Verdana" pitchFamily="34" charset="0"/>
                <a:cs typeface="Verdana" pitchFamily="34" charset="0"/>
              </a:rPr>
              <a:t>6 januari 2019</a:t>
            </a:r>
            <a:endParaRPr lang="nl-NL" sz="2000" dirty="0">
              <a:solidFill>
                <a:prstClr val="black"/>
              </a:solidFill>
              <a:latin typeface="Verdana" pitchFamily="34" charset="0"/>
              <a:ea typeface="Verdana" pitchFamily="34" charset="0"/>
              <a:cs typeface="Verdana" pitchFamily="34" charset="0"/>
            </a:endParaRPr>
          </a:p>
          <a:p>
            <a:r>
              <a:rPr lang="nl-NL" sz="2000" dirty="0" smtClean="0">
                <a:solidFill>
                  <a:prstClr val="black"/>
                </a:solidFill>
                <a:latin typeface="Verdana" pitchFamily="34" charset="0"/>
                <a:ea typeface="Verdana" pitchFamily="34" charset="0"/>
                <a:cs typeface="Verdana" pitchFamily="34" charset="0"/>
              </a:rPr>
              <a:t>Hendrik Ido Ambacht</a:t>
            </a:r>
            <a:endParaRPr lang="nl-NL" sz="2000" dirty="0">
              <a:solidFill>
                <a:prstClr val="black"/>
              </a:solidFill>
              <a:latin typeface="Verdana" pitchFamily="34" charset="0"/>
              <a:ea typeface="Verdana" pitchFamily="34" charset="0"/>
              <a:cs typeface="Verdana" pitchFamily="34" charset="0"/>
            </a:endParaRPr>
          </a:p>
        </p:txBody>
      </p:sp>
      <p:sp>
        <p:nvSpPr>
          <p:cNvPr id="2" name="Tekstvak 1"/>
          <p:cNvSpPr txBox="1"/>
          <p:nvPr/>
        </p:nvSpPr>
        <p:spPr>
          <a:xfrm>
            <a:off x="187166" y="225862"/>
            <a:ext cx="11700034" cy="2631490"/>
          </a:xfrm>
          <a:prstGeom prst="rect">
            <a:avLst/>
          </a:prstGeom>
          <a:noFill/>
        </p:spPr>
        <p:txBody>
          <a:bodyPr wrap="square" rtlCol="0">
            <a:spAutoFit/>
          </a:bodyPr>
          <a:lstStyle/>
          <a:p>
            <a:pPr algn="ctr"/>
            <a:r>
              <a:rPr lang="nl-NL" sz="5500" b="1" dirty="0">
                <a:solidFill>
                  <a:srgbClr val="002060"/>
                </a:solidFill>
                <a:latin typeface="Verdana" panose="020B0604030504040204" pitchFamily="34" charset="0"/>
                <a:ea typeface="Verdana" panose="020B0604030504040204" pitchFamily="34" charset="0"/>
                <a:cs typeface="Verdana" panose="020B0604030504040204" pitchFamily="34" charset="0"/>
              </a:rPr>
              <a:t>het gouden beeld van Nebukadnezar en </a:t>
            </a:r>
            <a:r>
              <a:rPr lang="nl-NL" sz="55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de </a:t>
            </a:r>
            <a:r>
              <a:rPr lang="nl-NL" sz="5500" b="1" dirty="0">
                <a:solidFill>
                  <a:srgbClr val="002060"/>
                </a:solidFill>
                <a:latin typeface="Verdana" panose="020B0604030504040204" pitchFamily="34" charset="0"/>
                <a:ea typeface="Verdana" panose="020B0604030504040204" pitchFamily="34" charset="0"/>
                <a:cs typeface="Verdana" panose="020B0604030504040204" pitchFamily="34" charset="0"/>
              </a:rPr>
              <a:t>brandende oven(Dan.3</a:t>
            </a:r>
            <a:r>
              <a:rPr lang="nl-NL" sz="55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nl-NL" sz="55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1026" name="Picture 2" descr="\\storage.erasmusmc.nl\m\MyDocs\635005\My Documents\Desktop\009-fiery-furna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9209" y="2857351"/>
            <a:ext cx="5155948" cy="3866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5847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374976" y="258726"/>
            <a:ext cx="11055024" cy="5293757"/>
          </a:xfrm>
          <a:prstGeom prst="rect">
            <a:avLst/>
          </a:prstGeom>
          <a:ln w="12700">
            <a:solidFill>
              <a:schemeClr val="tx1"/>
            </a:solidFill>
          </a:ln>
        </p:spPr>
        <p:txBody>
          <a:bodyPr wrap="square">
            <a:spAutoFit/>
          </a:bodyPr>
          <a:lstStyle/>
          <a:p>
            <a:endParaRPr lang="nl-NL" sz="2600" b="1" dirty="0" smtClean="0"/>
          </a:p>
          <a:p>
            <a:pPr marL="457200" indent="-457200">
              <a:buFont typeface="Wingdings" panose="05000000000000000000" pitchFamily="2" charset="2"/>
              <a:buChar char="q"/>
            </a:pPr>
            <a:r>
              <a:rPr lang="nl-NL" sz="2600" dirty="0" smtClean="0"/>
              <a:t>De 6 staat centraal. </a:t>
            </a:r>
          </a:p>
          <a:p>
            <a:pPr marL="914400" lvl="1" indent="-457200">
              <a:buFont typeface="Wingdings" panose="05000000000000000000" pitchFamily="2" charset="2"/>
              <a:buChar char="ü"/>
            </a:pPr>
            <a:r>
              <a:rPr lang="nl-NL" sz="2600" dirty="0" smtClean="0"/>
              <a:t>Beeld met een hoogte van </a:t>
            </a:r>
            <a:r>
              <a:rPr lang="nl-NL" sz="2600" b="1" dirty="0" smtClean="0"/>
              <a:t>6</a:t>
            </a:r>
            <a:r>
              <a:rPr lang="nl-NL" sz="2600" dirty="0" smtClean="0"/>
              <a:t>0 el </a:t>
            </a:r>
          </a:p>
          <a:p>
            <a:pPr marL="914400" lvl="1" indent="-457200">
              <a:buFont typeface="Wingdings" panose="05000000000000000000" pitchFamily="2" charset="2"/>
              <a:buChar char="ü"/>
            </a:pPr>
            <a:r>
              <a:rPr lang="nl-NL" sz="2600" dirty="0" smtClean="0"/>
              <a:t>Breedte </a:t>
            </a:r>
            <a:r>
              <a:rPr lang="nl-NL" sz="2600" b="1" dirty="0" smtClean="0"/>
              <a:t>6 </a:t>
            </a:r>
            <a:r>
              <a:rPr lang="nl-NL" sz="2600" dirty="0" smtClean="0"/>
              <a:t>el</a:t>
            </a:r>
          </a:p>
          <a:p>
            <a:pPr marL="914400" lvl="1" indent="-457200">
              <a:buFont typeface="Wingdings" panose="05000000000000000000" pitchFamily="2" charset="2"/>
              <a:buChar char="ü"/>
            </a:pPr>
            <a:r>
              <a:rPr lang="nl-NL" sz="2600" dirty="0" smtClean="0"/>
              <a:t>Er worden </a:t>
            </a:r>
            <a:r>
              <a:rPr lang="nl-NL" sz="2600" b="1" dirty="0" smtClean="0"/>
              <a:t>6 </a:t>
            </a:r>
            <a:r>
              <a:rPr lang="nl-NL" sz="2600" dirty="0" smtClean="0"/>
              <a:t>muziekinstrumenten genoemd</a:t>
            </a:r>
          </a:p>
          <a:p>
            <a:pPr marL="914400" lvl="1" indent="-457200">
              <a:buFont typeface="Wingdings" panose="05000000000000000000" pitchFamily="2" charset="2"/>
              <a:buChar char="ü"/>
            </a:pPr>
            <a:endParaRPr lang="nl-NL" sz="2600" dirty="0"/>
          </a:p>
          <a:p>
            <a:pPr marL="514350" indent="-514350">
              <a:buFont typeface="Wingdings" panose="05000000000000000000" pitchFamily="2" charset="2"/>
              <a:buChar char="q"/>
            </a:pPr>
            <a:r>
              <a:rPr lang="nl-NL" sz="2600" dirty="0" smtClean="0"/>
              <a:t>De magistraten zijn een uitbeelding van volken, natiën en talen (:4)</a:t>
            </a:r>
          </a:p>
          <a:p>
            <a:pPr marL="971550" lvl="1" indent="-514350">
              <a:buFont typeface="Wingdings" panose="05000000000000000000" pitchFamily="2" charset="2"/>
              <a:buChar char="ü"/>
            </a:pPr>
            <a:r>
              <a:rPr lang="nl-NL" sz="2600" dirty="0" smtClean="0"/>
              <a:t>Twee keer (dus met nadruk) worden er </a:t>
            </a:r>
            <a:r>
              <a:rPr lang="nl-NL" sz="2600" b="1" dirty="0" smtClean="0"/>
              <a:t>7</a:t>
            </a:r>
            <a:r>
              <a:rPr lang="nl-NL" sz="2600" dirty="0" smtClean="0"/>
              <a:t> magistraten genoemd: getal van volheid </a:t>
            </a:r>
            <a:r>
              <a:rPr lang="nl-NL" sz="2600" dirty="0" smtClean="0">
                <a:sym typeface="Wingdings" panose="05000000000000000000" pitchFamily="2" charset="2"/>
              </a:rPr>
              <a:t> de hele volkerenwereld</a:t>
            </a:r>
          </a:p>
          <a:p>
            <a:pPr marL="971550" lvl="1" indent="-514350">
              <a:buFont typeface="Wingdings" panose="05000000000000000000" pitchFamily="2" charset="2"/>
              <a:buChar char="ü"/>
            </a:pPr>
            <a:endParaRPr lang="nl-NL" sz="2600" dirty="0">
              <a:sym typeface="Wingdings" panose="05000000000000000000" pitchFamily="2" charset="2"/>
            </a:endParaRPr>
          </a:p>
          <a:p>
            <a:pPr marL="514350" indent="-514350">
              <a:buFont typeface="Wingdings" panose="05000000000000000000" pitchFamily="2" charset="2"/>
              <a:buChar char="q"/>
            </a:pPr>
            <a:r>
              <a:rPr lang="nl-NL" sz="2600" dirty="0" smtClean="0">
                <a:sym typeface="Wingdings" panose="05000000000000000000" pitchFamily="2" charset="2"/>
              </a:rPr>
              <a:t>De oven is een uitbeelding van oordeel </a:t>
            </a:r>
          </a:p>
          <a:p>
            <a:pPr marL="971550" lvl="1" indent="-514350">
              <a:buFont typeface="Wingdings" panose="05000000000000000000" pitchFamily="2" charset="2"/>
              <a:buChar char="ü"/>
            </a:pPr>
            <a:endParaRPr lang="nl-NL" sz="2600" dirty="0">
              <a:sym typeface="Wingdings" panose="05000000000000000000" pitchFamily="2" charset="2"/>
            </a:endParaRPr>
          </a:p>
          <a:p>
            <a:pPr marL="971550" lvl="1" indent="-514350">
              <a:buFont typeface="Wingdings" panose="05000000000000000000" pitchFamily="2" charset="2"/>
              <a:buChar char="ü"/>
            </a:pPr>
            <a:endParaRPr lang="nl-NL" sz="2600" dirty="0"/>
          </a:p>
        </p:txBody>
      </p:sp>
    </p:spTree>
    <p:extLst>
      <p:ext uri="{BB962C8B-B14F-4D97-AF65-F5344CB8AC3E}">
        <p14:creationId xmlns:p14="http://schemas.microsoft.com/office/powerpoint/2010/main" val="296832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5" y="1038169"/>
            <a:ext cx="11252450" cy="1292662"/>
          </a:xfrm>
          <a:prstGeom prst="rect">
            <a:avLst/>
          </a:prstGeom>
          <a:ln w="12700">
            <a:noFill/>
          </a:ln>
        </p:spPr>
        <p:txBody>
          <a:bodyPr wrap="square">
            <a:spAutoFit/>
          </a:bodyPr>
          <a:lstStyle/>
          <a:p>
            <a:r>
              <a:rPr lang="nl-NL" sz="2600" b="1" dirty="0" smtClean="0"/>
              <a:t>Genesis 19</a:t>
            </a:r>
          </a:p>
          <a:p>
            <a:r>
              <a:rPr lang="nl-NL" sz="2600" dirty="0"/>
              <a:t>28 Hij keek uit over Sodom en </a:t>
            </a:r>
            <a:r>
              <a:rPr lang="nl-NL" sz="2600" dirty="0" err="1"/>
              <a:t>Gomorra</a:t>
            </a:r>
            <a:r>
              <a:rPr lang="nl-NL" sz="2600" dirty="0"/>
              <a:t> en over heel het gebied van de vlakte. En zie, hij zag dat er rook van dat land opsteeg, zoals de rook van een oven.</a:t>
            </a:r>
          </a:p>
        </p:txBody>
      </p:sp>
      <p:sp>
        <p:nvSpPr>
          <p:cNvPr id="4" name="Rechthoek 3"/>
          <p:cNvSpPr/>
          <p:nvPr/>
        </p:nvSpPr>
        <p:spPr>
          <a:xfrm>
            <a:off x="468495" y="3922473"/>
            <a:ext cx="11252450" cy="1692771"/>
          </a:xfrm>
          <a:prstGeom prst="rect">
            <a:avLst/>
          </a:prstGeom>
          <a:ln w="12700">
            <a:noFill/>
          </a:ln>
        </p:spPr>
        <p:txBody>
          <a:bodyPr wrap="square">
            <a:spAutoFit/>
          </a:bodyPr>
          <a:lstStyle/>
          <a:p>
            <a:r>
              <a:rPr lang="nl-NL" sz="2600" b="1" dirty="0" smtClean="0"/>
              <a:t>Exodus 19</a:t>
            </a:r>
          </a:p>
          <a:p>
            <a:r>
              <a:rPr lang="nl-NL" sz="2600" dirty="0"/>
              <a:t>18 De berg Sinaï was geheel in rook gehuld, omdat </a:t>
            </a:r>
            <a:r>
              <a:rPr lang="nl-NL" sz="2600" dirty="0" smtClean="0"/>
              <a:t>YAHWEH er </a:t>
            </a:r>
            <a:r>
              <a:rPr lang="nl-NL" sz="2600" dirty="0"/>
              <a:t>in vuur neerdaalde. De rook ervan steeg omhoog als de rook van een oven, en heel de berg beefde hevig.</a:t>
            </a:r>
          </a:p>
        </p:txBody>
      </p:sp>
    </p:spTree>
    <p:extLst>
      <p:ext uri="{BB962C8B-B14F-4D97-AF65-F5344CB8AC3E}">
        <p14:creationId xmlns:p14="http://schemas.microsoft.com/office/powerpoint/2010/main" val="2755714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374976" y="258726"/>
            <a:ext cx="11055024" cy="5693866"/>
          </a:xfrm>
          <a:prstGeom prst="rect">
            <a:avLst/>
          </a:prstGeom>
          <a:ln w="12700">
            <a:solidFill>
              <a:schemeClr val="tx1"/>
            </a:solidFill>
          </a:ln>
        </p:spPr>
        <p:txBody>
          <a:bodyPr wrap="square">
            <a:spAutoFit/>
          </a:bodyPr>
          <a:lstStyle/>
          <a:p>
            <a:endParaRPr lang="nl-NL" sz="2600" b="1" dirty="0" smtClean="0"/>
          </a:p>
          <a:p>
            <a:pPr marL="457200" indent="-457200">
              <a:buFont typeface="Wingdings" panose="05000000000000000000" pitchFamily="2" charset="2"/>
              <a:buChar char="q"/>
            </a:pPr>
            <a:r>
              <a:rPr lang="nl-NL" sz="2600" dirty="0" smtClean="0"/>
              <a:t>De 6 staat centraal. </a:t>
            </a:r>
          </a:p>
          <a:p>
            <a:pPr marL="914400" lvl="1" indent="-457200">
              <a:buFont typeface="Wingdings" panose="05000000000000000000" pitchFamily="2" charset="2"/>
              <a:buChar char="ü"/>
            </a:pPr>
            <a:r>
              <a:rPr lang="nl-NL" sz="2600" dirty="0" smtClean="0"/>
              <a:t>Beeld met een hoogte van </a:t>
            </a:r>
            <a:r>
              <a:rPr lang="nl-NL" sz="2600" b="1" dirty="0" smtClean="0"/>
              <a:t>6</a:t>
            </a:r>
            <a:r>
              <a:rPr lang="nl-NL" sz="2600" dirty="0" smtClean="0"/>
              <a:t>0 el </a:t>
            </a:r>
          </a:p>
          <a:p>
            <a:pPr marL="914400" lvl="1" indent="-457200">
              <a:buFont typeface="Wingdings" panose="05000000000000000000" pitchFamily="2" charset="2"/>
              <a:buChar char="ü"/>
            </a:pPr>
            <a:r>
              <a:rPr lang="nl-NL" sz="2600" dirty="0" smtClean="0"/>
              <a:t>Breedte </a:t>
            </a:r>
            <a:r>
              <a:rPr lang="nl-NL" sz="2600" b="1" dirty="0" smtClean="0"/>
              <a:t>6 </a:t>
            </a:r>
            <a:r>
              <a:rPr lang="nl-NL" sz="2600" dirty="0" smtClean="0"/>
              <a:t>el</a:t>
            </a:r>
          </a:p>
          <a:p>
            <a:pPr marL="914400" lvl="1" indent="-457200">
              <a:buFont typeface="Wingdings" panose="05000000000000000000" pitchFamily="2" charset="2"/>
              <a:buChar char="ü"/>
            </a:pPr>
            <a:r>
              <a:rPr lang="nl-NL" sz="2600" dirty="0" smtClean="0"/>
              <a:t>Er worden </a:t>
            </a:r>
            <a:r>
              <a:rPr lang="nl-NL" sz="2600" b="1" dirty="0" smtClean="0"/>
              <a:t>6 </a:t>
            </a:r>
            <a:r>
              <a:rPr lang="nl-NL" sz="2600" dirty="0" smtClean="0"/>
              <a:t>muziekinstrumenten genoemd</a:t>
            </a:r>
          </a:p>
          <a:p>
            <a:pPr marL="914400" lvl="1" indent="-457200">
              <a:buFont typeface="Wingdings" panose="05000000000000000000" pitchFamily="2" charset="2"/>
              <a:buChar char="ü"/>
            </a:pPr>
            <a:endParaRPr lang="nl-NL" sz="2600" dirty="0"/>
          </a:p>
          <a:p>
            <a:pPr marL="514350" indent="-514350">
              <a:buFont typeface="Wingdings" panose="05000000000000000000" pitchFamily="2" charset="2"/>
              <a:buChar char="q"/>
            </a:pPr>
            <a:r>
              <a:rPr lang="nl-NL" sz="2600" dirty="0" smtClean="0"/>
              <a:t>De magistraten zijn een uitbeelding van volken, natiën en talen (:4)</a:t>
            </a:r>
          </a:p>
          <a:p>
            <a:pPr marL="971550" lvl="1" indent="-514350">
              <a:buFont typeface="Wingdings" panose="05000000000000000000" pitchFamily="2" charset="2"/>
              <a:buChar char="ü"/>
            </a:pPr>
            <a:r>
              <a:rPr lang="nl-NL" sz="2600" dirty="0" smtClean="0"/>
              <a:t>Twee keer (dus met nadruk) worden er </a:t>
            </a:r>
            <a:r>
              <a:rPr lang="nl-NL" sz="2600" b="1" dirty="0" smtClean="0"/>
              <a:t>7</a:t>
            </a:r>
            <a:r>
              <a:rPr lang="nl-NL" sz="2600" dirty="0" smtClean="0"/>
              <a:t> magistraten genoemd: getal van volheid </a:t>
            </a:r>
            <a:r>
              <a:rPr lang="nl-NL" sz="2600" dirty="0" smtClean="0">
                <a:sym typeface="Wingdings" panose="05000000000000000000" pitchFamily="2" charset="2"/>
              </a:rPr>
              <a:t> de hele volkerenwereld</a:t>
            </a:r>
          </a:p>
          <a:p>
            <a:pPr marL="971550" lvl="1" indent="-514350">
              <a:buFont typeface="Wingdings" panose="05000000000000000000" pitchFamily="2" charset="2"/>
              <a:buChar char="ü"/>
            </a:pPr>
            <a:endParaRPr lang="nl-NL" sz="2600" dirty="0">
              <a:sym typeface="Wingdings" panose="05000000000000000000" pitchFamily="2" charset="2"/>
            </a:endParaRPr>
          </a:p>
          <a:p>
            <a:pPr marL="514350" indent="-514350">
              <a:buFont typeface="Wingdings" panose="05000000000000000000" pitchFamily="2" charset="2"/>
              <a:buChar char="q"/>
            </a:pPr>
            <a:r>
              <a:rPr lang="nl-NL" sz="2600" dirty="0" smtClean="0">
                <a:sym typeface="Wingdings" panose="05000000000000000000" pitchFamily="2" charset="2"/>
              </a:rPr>
              <a:t>De oven is een uitbeelding van oordeel:</a:t>
            </a:r>
          </a:p>
          <a:p>
            <a:pPr marL="971550" lvl="1" indent="-514350">
              <a:buFont typeface="Wingdings" panose="05000000000000000000" pitchFamily="2" charset="2"/>
              <a:buChar char="ü"/>
            </a:pPr>
            <a:r>
              <a:rPr lang="nl-NL" sz="2600" dirty="0" smtClean="0">
                <a:sym typeface="Wingdings" panose="05000000000000000000" pitchFamily="2" charset="2"/>
              </a:rPr>
              <a:t>Gen.19:28, Ex.19:18. Vergelijk ook Ex.9:10</a:t>
            </a:r>
          </a:p>
          <a:p>
            <a:pPr marL="971550" lvl="1" indent="-514350">
              <a:buFont typeface="Wingdings" panose="05000000000000000000" pitchFamily="2" charset="2"/>
              <a:buChar char="ü"/>
            </a:pPr>
            <a:endParaRPr lang="nl-NL" sz="2600" dirty="0">
              <a:sym typeface="Wingdings" panose="05000000000000000000" pitchFamily="2" charset="2"/>
            </a:endParaRPr>
          </a:p>
          <a:p>
            <a:pPr marL="971550" lvl="1" indent="-514350">
              <a:buFont typeface="Wingdings" panose="05000000000000000000" pitchFamily="2" charset="2"/>
              <a:buChar char="ü"/>
            </a:pPr>
            <a:endParaRPr lang="nl-NL" sz="2600" dirty="0"/>
          </a:p>
        </p:txBody>
      </p:sp>
    </p:spTree>
    <p:extLst>
      <p:ext uri="{BB962C8B-B14F-4D97-AF65-F5344CB8AC3E}">
        <p14:creationId xmlns:p14="http://schemas.microsoft.com/office/powerpoint/2010/main" val="394327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374976" y="258727"/>
            <a:ext cx="11607474" cy="6093976"/>
          </a:xfrm>
          <a:prstGeom prst="rect">
            <a:avLst/>
          </a:prstGeom>
          <a:ln w="12700">
            <a:solidFill>
              <a:schemeClr val="tx1"/>
            </a:solidFill>
          </a:ln>
        </p:spPr>
        <p:txBody>
          <a:bodyPr wrap="square">
            <a:spAutoFit/>
          </a:bodyPr>
          <a:lstStyle/>
          <a:p>
            <a:pPr marL="457200" indent="-457200">
              <a:buFont typeface="Wingdings" panose="05000000000000000000" pitchFamily="2" charset="2"/>
              <a:buChar char="q"/>
            </a:pPr>
            <a:r>
              <a:rPr lang="nl-NL" sz="2600" dirty="0" smtClean="0">
                <a:sym typeface="Wingdings" panose="05000000000000000000" pitchFamily="2" charset="2"/>
              </a:rPr>
              <a:t>De geschiedenis in Daniël 3 is een voorafschaduwing van hoe in de toekomst de koning van Babel een beeld zal laten oprichten dat aanbeden moet worden.</a:t>
            </a:r>
          </a:p>
          <a:p>
            <a:pPr marL="457200" indent="-457200">
              <a:buFont typeface="Wingdings" panose="05000000000000000000" pitchFamily="2" charset="2"/>
              <a:buChar char="q"/>
            </a:pPr>
            <a:endParaRPr lang="nl-NL" sz="2600" dirty="0">
              <a:sym typeface="Wingdings" panose="05000000000000000000" pitchFamily="2" charset="2"/>
            </a:endParaRPr>
          </a:p>
          <a:p>
            <a:pPr marL="457200" indent="-457200">
              <a:buFont typeface="Wingdings" panose="05000000000000000000" pitchFamily="2" charset="2"/>
              <a:buChar char="q"/>
            </a:pPr>
            <a:r>
              <a:rPr lang="nl-NL" sz="2600" dirty="0" smtClean="0">
                <a:sym typeface="Wingdings" panose="05000000000000000000" pitchFamily="2" charset="2"/>
              </a:rPr>
              <a:t>In de tempel </a:t>
            </a:r>
            <a:r>
              <a:rPr lang="nl-NL" sz="2600" i="1" dirty="0" smtClean="0">
                <a:sym typeface="Wingdings" panose="05000000000000000000" pitchFamily="2" charset="2"/>
              </a:rPr>
              <a:t>(heilige plaats) </a:t>
            </a:r>
            <a:r>
              <a:rPr lang="nl-NL" sz="2600" dirty="0" smtClean="0">
                <a:sym typeface="Wingdings" panose="05000000000000000000" pitchFamily="2" charset="2"/>
              </a:rPr>
              <a:t>zal een gruwel </a:t>
            </a:r>
            <a:r>
              <a:rPr lang="nl-NL" sz="2600" i="1" dirty="0" smtClean="0">
                <a:sym typeface="Wingdings" panose="05000000000000000000" pitchFamily="2" charset="2"/>
              </a:rPr>
              <a:t>(afgoderij) </a:t>
            </a:r>
            <a:r>
              <a:rPr lang="nl-NL" sz="2600" dirty="0" smtClean="0">
                <a:sym typeface="Wingdings" panose="05000000000000000000" pitchFamily="2" charset="2"/>
              </a:rPr>
              <a:t>van verwoesting worden gezet, die </a:t>
            </a:r>
            <a:r>
              <a:rPr lang="nl-NL" sz="2600" dirty="0" err="1" smtClean="0">
                <a:sym typeface="Wingdings" panose="05000000000000000000" pitchFamily="2" charset="2"/>
              </a:rPr>
              <a:t>voorzegd</a:t>
            </a:r>
            <a:r>
              <a:rPr lang="nl-NL" sz="2600" dirty="0" smtClean="0">
                <a:sym typeface="Wingdings" panose="05000000000000000000" pitchFamily="2" charset="2"/>
              </a:rPr>
              <a:t> is door Daniël (Matth.24:15).</a:t>
            </a:r>
          </a:p>
          <a:p>
            <a:pPr marL="457200" indent="-457200">
              <a:buFont typeface="Wingdings" panose="05000000000000000000" pitchFamily="2" charset="2"/>
              <a:buChar char="q"/>
            </a:pPr>
            <a:endParaRPr lang="nl-NL" sz="2600" dirty="0">
              <a:sym typeface="Wingdings" panose="05000000000000000000" pitchFamily="2" charset="2"/>
            </a:endParaRPr>
          </a:p>
          <a:p>
            <a:pPr marL="457200" indent="-457200">
              <a:buFont typeface="Wingdings" panose="05000000000000000000" pitchFamily="2" charset="2"/>
              <a:buChar char="q"/>
            </a:pPr>
            <a:r>
              <a:rPr lang="nl-NL" sz="2600" dirty="0" smtClean="0">
                <a:sym typeface="Wingdings" panose="05000000000000000000" pitchFamily="2" charset="2"/>
              </a:rPr>
              <a:t>De mens van de wetteloosheid zal zich in de tempel zetten om zichzelf te demonstreren dat hij god is (2 Thess.2:4).</a:t>
            </a:r>
          </a:p>
          <a:p>
            <a:pPr marL="457200" indent="-457200">
              <a:buFont typeface="Wingdings" panose="05000000000000000000" pitchFamily="2" charset="2"/>
              <a:buChar char="q"/>
            </a:pPr>
            <a:endParaRPr lang="nl-NL" sz="2600" dirty="0">
              <a:sym typeface="Wingdings" panose="05000000000000000000" pitchFamily="2" charset="2"/>
            </a:endParaRPr>
          </a:p>
          <a:p>
            <a:pPr marL="457200" indent="-457200">
              <a:buFont typeface="Wingdings" panose="05000000000000000000" pitchFamily="2" charset="2"/>
              <a:buChar char="q"/>
            </a:pPr>
            <a:r>
              <a:rPr lang="nl-NL" sz="2600" dirty="0" smtClean="0">
                <a:sym typeface="Wingdings" panose="05000000000000000000" pitchFamily="2" charset="2"/>
              </a:rPr>
              <a:t>Zij die niet buigen voor het beeld, zullen gedood worden (Opb.13:15).</a:t>
            </a:r>
          </a:p>
          <a:p>
            <a:pPr marL="457200" indent="-457200">
              <a:buFont typeface="Wingdings" panose="05000000000000000000" pitchFamily="2" charset="2"/>
              <a:buChar char="q"/>
            </a:pPr>
            <a:endParaRPr lang="nl-NL" sz="2600" dirty="0">
              <a:sym typeface="Wingdings" panose="05000000000000000000" pitchFamily="2" charset="2"/>
            </a:endParaRPr>
          </a:p>
          <a:p>
            <a:pPr marL="457200" indent="-457200">
              <a:buFont typeface="Wingdings" panose="05000000000000000000" pitchFamily="2" charset="2"/>
              <a:buChar char="q"/>
            </a:pPr>
            <a:r>
              <a:rPr lang="nl-NL" sz="2600" dirty="0" smtClean="0">
                <a:sym typeface="Wingdings" panose="05000000000000000000" pitchFamily="2" charset="2"/>
              </a:rPr>
              <a:t>Bij Gods oordeel zijn echter de rollen omgedraaid:</a:t>
            </a:r>
          </a:p>
          <a:p>
            <a:pPr marL="914400" lvl="1" indent="-457200">
              <a:buFont typeface="Wingdings" panose="05000000000000000000" pitchFamily="2" charset="2"/>
              <a:buChar char="ü"/>
            </a:pPr>
            <a:r>
              <a:rPr lang="nl-NL" sz="2600" dirty="0" smtClean="0">
                <a:sym typeface="Wingdings" panose="05000000000000000000" pitchFamily="2" charset="2"/>
              </a:rPr>
              <a:t>De mannen die </a:t>
            </a:r>
            <a:r>
              <a:rPr lang="nl-NL" sz="2600" dirty="0" err="1" smtClean="0">
                <a:sym typeface="Wingdings" panose="05000000000000000000" pitchFamily="2" charset="2"/>
              </a:rPr>
              <a:t>Sadrach</a:t>
            </a:r>
            <a:r>
              <a:rPr lang="nl-NL" sz="2600" dirty="0" smtClean="0">
                <a:sym typeface="Wingdings" panose="05000000000000000000" pitchFamily="2" charset="2"/>
              </a:rPr>
              <a:t>, </a:t>
            </a:r>
            <a:r>
              <a:rPr lang="nl-NL" sz="2600" dirty="0" err="1" smtClean="0">
                <a:sym typeface="Wingdings" panose="05000000000000000000" pitchFamily="2" charset="2"/>
              </a:rPr>
              <a:t>Mesach</a:t>
            </a:r>
            <a:r>
              <a:rPr lang="nl-NL" sz="2600" dirty="0" smtClean="0">
                <a:sym typeface="Wingdings" panose="05000000000000000000" pitchFamily="2" charset="2"/>
              </a:rPr>
              <a:t> en </a:t>
            </a:r>
            <a:r>
              <a:rPr lang="nl-NL" sz="2600" dirty="0" err="1" smtClean="0">
                <a:sym typeface="Wingdings" panose="05000000000000000000" pitchFamily="2" charset="2"/>
              </a:rPr>
              <a:t>Abed-Nego</a:t>
            </a:r>
            <a:r>
              <a:rPr lang="nl-NL" sz="2600" dirty="0" smtClean="0">
                <a:sym typeface="Wingdings" panose="05000000000000000000" pitchFamily="2" charset="2"/>
              </a:rPr>
              <a:t> in de oven werpen, worden gedood (:22)</a:t>
            </a:r>
          </a:p>
          <a:p>
            <a:pPr marL="914400" lvl="1" indent="-457200">
              <a:buFont typeface="Wingdings" panose="05000000000000000000" pitchFamily="2" charset="2"/>
              <a:buChar char="ü"/>
            </a:pPr>
            <a:r>
              <a:rPr lang="nl-NL" sz="2600" dirty="0" smtClean="0">
                <a:sym typeface="Wingdings" panose="05000000000000000000" pitchFamily="2" charset="2"/>
              </a:rPr>
              <a:t>De drie vrienden doorstaan het oordeel onbeschadigd en leven (:27)</a:t>
            </a:r>
            <a:endParaRPr lang="nl-NL" sz="2600" dirty="0"/>
          </a:p>
        </p:txBody>
      </p:sp>
    </p:spTree>
    <p:extLst>
      <p:ext uri="{BB962C8B-B14F-4D97-AF65-F5344CB8AC3E}">
        <p14:creationId xmlns:p14="http://schemas.microsoft.com/office/powerpoint/2010/main" val="586554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374976" y="258727"/>
            <a:ext cx="11607474" cy="6494085"/>
          </a:xfrm>
          <a:prstGeom prst="rect">
            <a:avLst/>
          </a:prstGeom>
          <a:ln w="12700">
            <a:solidFill>
              <a:schemeClr val="tx1"/>
            </a:solidFill>
          </a:ln>
        </p:spPr>
        <p:txBody>
          <a:bodyPr wrap="square">
            <a:spAutoFit/>
          </a:bodyPr>
          <a:lstStyle/>
          <a:p>
            <a:pPr marL="457200" indent="-457200">
              <a:buFont typeface="Wingdings" panose="05000000000000000000" pitchFamily="2" charset="2"/>
              <a:buChar char="q"/>
            </a:pPr>
            <a:r>
              <a:rPr lang="nl-NL" sz="2600" b="1" dirty="0" smtClean="0">
                <a:sym typeface="Wingdings" panose="05000000000000000000" pitchFamily="2" charset="2"/>
              </a:rPr>
              <a:t>Gelovigen gered vóór het oordeel/de verdrukking:</a:t>
            </a:r>
          </a:p>
          <a:p>
            <a:pPr marL="914400" lvl="1" indent="-457200">
              <a:buFont typeface="Wingdings" panose="05000000000000000000" pitchFamily="2" charset="2"/>
              <a:buChar char="ü"/>
            </a:pPr>
            <a:r>
              <a:rPr lang="nl-NL" sz="2600" dirty="0" err="1" smtClean="0">
                <a:sym typeface="Wingdings" panose="05000000000000000000" pitchFamily="2" charset="2"/>
              </a:rPr>
              <a:t>Noach</a:t>
            </a:r>
            <a:r>
              <a:rPr lang="nl-NL" sz="2600" dirty="0" smtClean="0">
                <a:sym typeface="Wingdings" panose="05000000000000000000" pitchFamily="2" charset="2"/>
              </a:rPr>
              <a:t> en zijn familie in de ark (Gen.6-8)</a:t>
            </a:r>
          </a:p>
          <a:p>
            <a:pPr marL="914400" lvl="1" indent="-457200">
              <a:buFont typeface="Wingdings" panose="05000000000000000000" pitchFamily="2" charset="2"/>
              <a:buChar char="ü"/>
            </a:pPr>
            <a:r>
              <a:rPr lang="nl-NL" sz="2600" dirty="0" smtClean="0">
                <a:sym typeface="Wingdings" panose="05000000000000000000" pitchFamily="2" charset="2"/>
              </a:rPr>
              <a:t>Lot </a:t>
            </a:r>
            <a:r>
              <a:rPr lang="nl-NL" sz="2600" dirty="0">
                <a:sym typeface="Wingdings" panose="05000000000000000000" pitchFamily="2" charset="2"/>
              </a:rPr>
              <a:t>en zijn familie uit Sodom (</a:t>
            </a:r>
            <a:r>
              <a:rPr lang="nl-NL" sz="2600" dirty="0" smtClean="0">
                <a:sym typeface="Wingdings" panose="05000000000000000000" pitchFamily="2" charset="2"/>
              </a:rPr>
              <a:t>Gen.19)</a:t>
            </a:r>
            <a:endParaRPr lang="nl-NL" sz="2600" dirty="0">
              <a:sym typeface="Wingdings" panose="05000000000000000000" pitchFamily="2" charset="2"/>
            </a:endParaRPr>
          </a:p>
          <a:p>
            <a:pPr marL="914400" lvl="1" indent="-457200">
              <a:buFont typeface="Wingdings" panose="05000000000000000000" pitchFamily="2" charset="2"/>
              <a:buChar char="ü"/>
            </a:pPr>
            <a:r>
              <a:rPr lang="nl-NL" sz="2600" dirty="0">
                <a:sym typeface="Wingdings" panose="05000000000000000000" pitchFamily="2" charset="2"/>
              </a:rPr>
              <a:t>D</a:t>
            </a:r>
            <a:r>
              <a:rPr lang="nl-NL" sz="2600" dirty="0" smtClean="0">
                <a:sym typeface="Wingdings" panose="05000000000000000000" pitchFamily="2" charset="2"/>
              </a:rPr>
              <a:t>e </a:t>
            </a:r>
            <a:r>
              <a:rPr lang="nl-NL" sz="2600" dirty="0" err="1" smtClean="0">
                <a:sym typeface="Wingdings" panose="05000000000000000000" pitchFamily="2" charset="2"/>
              </a:rPr>
              <a:t>wegrukking</a:t>
            </a:r>
            <a:r>
              <a:rPr lang="nl-NL" sz="2600" dirty="0" smtClean="0">
                <a:sym typeface="Wingdings" panose="05000000000000000000" pitchFamily="2" charset="2"/>
              </a:rPr>
              <a:t> van de ecclesia (1 Thess.4, Opb.12)</a:t>
            </a:r>
          </a:p>
          <a:p>
            <a:pPr marL="914400" lvl="1" indent="-457200">
              <a:buFont typeface="Wingdings" panose="05000000000000000000" pitchFamily="2" charset="2"/>
              <a:buChar char="ü"/>
            </a:pPr>
            <a:r>
              <a:rPr lang="nl-NL" sz="2600" dirty="0" smtClean="0">
                <a:sym typeface="Wingdings" panose="05000000000000000000" pitchFamily="2" charset="2"/>
              </a:rPr>
              <a:t>Joden die vluchten naar Petra vóór de grote verdrukking</a:t>
            </a:r>
          </a:p>
          <a:p>
            <a:pPr marL="457200" indent="-457200">
              <a:buFont typeface="Wingdings" panose="05000000000000000000" pitchFamily="2" charset="2"/>
              <a:buChar char="q"/>
            </a:pPr>
            <a:endParaRPr lang="nl-NL" sz="2600" dirty="0">
              <a:sym typeface="Wingdings" panose="05000000000000000000" pitchFamily="2" charset="2"/>
            </a:endParaRPr>
          </a:p>
          <a:p>
            <a:pPr marL="457200" indent="-457200">
              <a:buFont typeface="Wingdings" panose="05000000000000000000" pitchFamily="2" charset="2"/>
              <a:buChar char="q"/>
            </a:pPr>
            <a:r>
              <a:rPr lang="nl-NL" sz="2600" b="1" dirty="0" smtClean="0">
                <a:sym typeface="Wingdings" panose="05000000000000000000" pitchFamily="2" charset="2"/>
              </a:rPr>
              <a:t>Gelovigen gered uit het oordeel/de verdrukking:</a:t>
            </a:r>
          </a:p>
          <a:p>
            <a:pPr marL="914400" lvl="1" indent="-457200">
              <a:buFont typeface="Wingdings" panose="05000000000000000000" pitchFamily="2" charset="2"/>
              <a:buChar char="ü"/>
            </a:pPr>
            <a:r>
              <a:rPr lang="nl-NL" sz="2600" dirty="0" smtClean="0">
                <a:sym typeface="Wingdings" panose="05000000000000000000" pitchFamily="2" charset="2"/>
              </a:rPr>
              <a:t>Elia </a:t>
            </a:r>
          </a:p>
          <a:p>
            <a:pPr marL="914400" lvl="1" indent="-457200">
              <a:buFont typeface="Wingdings" panose="05000000000000000000" pitchFamily="2" charset="2"/>
              <a:buChar char="ü"/>
            </a:pPr>
            <a:r>
              <a:rPr lang="nl-NL" sz="2600" dirty="0" smtClean="0">
                <a:sym typeface="Wingdings" panose="05000000000000000000" pitchFamily="2" charset="2"/>
              </a:rPr>
              <a:t>Daniëls vrienden in de brandende oven en Daniël in de leeuwenkuil</a:t>
            </a:r>
          </a:p>
          <a:p>
            <a:pPr marL="914400" lvl="1" indent="-457200">
              <a:buFont typeface="Wingdings" panose="05000000000000000000" pitchFamily="2" charset="2"/>
              <a:buChar char="ü"/>
            </a:pPr>
            <a:r>
              <a:rPr lang="nl-NL" sz="2600" dirty="0" smtClean="0">
                <a:sym typeface="Wingdings" panose="05000000000000000000" pitchFamily="2" charset="2"/>
              </a:rPr>
              <a:t>Paulus: gestenigd, stokslagen gehad, gevangen gezeten, enz.</a:t>
            </a:r>
          </a:p>
          <a:p>
            <a:pPr marL="457200" indent="-457200">
              <a:buFont typeface="Wingdings" panose="05000000000000000000" pitchFamily="2" charset="2"/>
              <a:buChar char="q"/>
            </a:pPr>
            <a:endParaRPr lang="nl-NL" sz="2600" dirty="0">
              <a:sym typeface="Wingdings" panose="05000000000000000000" pitchFamily="2" charset="2"/>
            </a:endParaRPr>
          </a:p>
          <a:p>
            <a:pPr marL="457200" indent="-457200">
              <a:buFont typeface="Wingdings" panose="05000000000000000000" pitchFamily="2" charset="2"/>
              <a:buChar char="q"/>
            </a:pPr>
            <a:r>
              <a:rPr lang="nl-NL" sz="2600" b="1" dirty="0" smtClean="0">
                <a:sym typeface="Wingdings" panose="05000000000000000000" pitchFamily="2" charset="2"/>
              </a:rPr>
              <a:t>Gelovigen niet gered uit het oordeel/de verdrukking:</a:t>
            </a:r>
          </a:p>
          <a:p>
            <a:pPr marL="914400" lvl="1" indent="-457200">
              <a:buFont typeface="Wingdings" panose="05000000000000000000" pitchFamily="2" charset="2"/>
              <a:buChar char="ü"/>
            </a:pPr>
            <a:r>
              <a:rPr lang="nl-NL" sz="2600" dirty="0" smtClean="0">
                <a:sym typeface="Wingdings" panose="05000000000000000000" pitchFamily="2" charset="2"/>
              </a:rPr>
              <a:t>Johannes de Doper</a:t>
            </a:r>
          </a:p>
          <a:p>
            <a:pPr marL="914400" lvl="1" indent="-457200">
              <a:buFont typeface="Wingdings" panose="05000000000000000000" pitchFamily="2" charset="2"/>
              <a:buChar char="ü"/>
            </a:pPr>
            <a:r>
              <a:rPr lang="nl-NL" sz="2600" dirty="0" smtClean="0">
                <a:sym typeface="Wingdings" panose="05000000000000000000" pitchFamily="2" charset="2"/>
              </a:rPr>
              <a:t>Jezus</a:t>
            </a:r>
          </a:p>
          <a:p>
            <a:pPr marL="914400" lvl="1" indent="-457200">
              <a:buFont typeface="Wingdings" panose="05000000000000000000" pitchFamily="2" charset="2"/>
              <a:buChar char="ü"/>
            </a:pPr>
            <a:r>
              <a:rPr lang="nl-NL" sz="2600" dirty="0" err="1" smtClean="0">
                <a:sym typeface="Wingdings" panose="05000000000000000000" pitchFamily="2" charset="2"/>
              </a:rPr>
              <a:t>Stefanus</a:t>
            </a:r>
            <a:r>
              <a:rPr lang="nl-NL" sz="2600" dirty="0" smtClean="0">
                <a:sym typeface="Wingdings" panose="05000000000000000000" pitchFamily="2" charset="2"/>
              </a:rPr>
              <a:t> (Hand.7)</a:t>
            </a:r>
          </a:p>
          <a:p>
            <a:pPr marL="914400" lvl="1" indent="-457200">
              <a:buFont typeface="Wingdings" panose="05000000000000000000" pitchFamily="2" charset="2"/>
              <a:buChar char="ü"/>
            </a:pPr>
            <a:r>
              <a:rPr lang="nl-NL" sz="2600" dirty="0" smtClean="0">
                <a:sym typeface="Wingdings" panose="05000000000000000000" pitchFamily="2" charset="2"/>
              </a:rPr>
              <a:t>Degenen die het beest niet aanbidden worden gedood (Opb.13:15)</a:t>
            </a:r>
            <a:endParaRPr lang="nl-NL" sz="2600" dirty="0">
              <a:sym typeface="Wingdings" panose="05000000000000000000" pitchFamily="2" charset="2"/>
            </a:endParaRPr>
          </a:p>
        </p:txBody>
      </p:sp>
    </p:spTree>
    <p:extLst>
      <p:ext uri="{BB962C8B-B14F-4D97-AF65-F5344CB8AC3E}">
        <p14:creationId xmlns:p14="http://schemas.microsoft.com/office/powerpoint/2010/main" val="4239011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3083669" y="2701636"/>
            <a:ext cx="5862904" cy="1785104"/>
          </a:xfrm>
          <a:prstGeom prst="rect">
            <a:avLst/>
          </a:prstGeom>
          <a:noFill/>
        </p:spPr>
        <p:txBody>
          <a:bodyPr wrap="square" rtlCol="0">
            <a:spAutoFit/>
          </a:bodyPr>
          <a:lstStyle/>
          <a:p>
            <a:pPr algn="ctr"/>
            <a:r>
              <a:rPr lang="nl-NL" sz="7000" b="1" dirty="0" smtClean="0"/>
              <a:t>Openbaring 13</a:t>
            </a:r>
          </a:p>
          <a:p>
            <a:pPr algn="ctr"/>
            <a:r>
              <a:rPr lang="nl-NL" sz="4000" b="1" dirty="0" smtClean="0"/>
              <a:t>(beest 1)</a:t>
            </a:r>
            <a:endParaRPr lang="nl-NL" sz="4000" b="1" dirty="0"/>
          </a:p>
        </p:txBody>
      </p:sp>
    </p:spTree>
    <p:extLst>
      <p:ext uri="{BB962C8B-B14F-4D97-AF65-F5344CB8AC3E}">
        <p14:creationId xmlns:p14="http://schemas.microsoft.com/office/powerpoint/2010/main" val="16535343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5" y="487326"/>
            <a:ext cx="11252450" cy="1692771"/>
          </a:xfrm>
          <a:prstGeom prst="rect">
            <a:avLst/>
          </a:prstGeom>
          <a:ln w="12700">
            <a:noFill/>
          </a:ln>
        </p:spPr>
        <p:txBody>
          <a:bodyPr wrap="square">
            <a:spAutoFit/>
          </a:bodyPr>
          <a:lstStyle/>
          <a:p>
            <a:r>
              <a:rPr lang="nl-NL" sz="2600" b="1" dirty="0" smtClean="0"/>
              <a:t>Openbaring 13</a:t>
            </a:r>
          </a:p>
          <a:p>
            <a:r>
              <a:rPr lang="nl-NL" sz="2600" dirty="0"/>
              <a:t>1 En ik zag uit de zee een </a:t>
            </a:r>
            <a:r>
              <a:rPr lang="nl-NL" sz="2600" dirty="0">
                <a:effectLst>
                  <a:outerShdw blurRad="38100" dist="38100" dir="2700000" algn="tl">
                    <a:srgbClr val="000000">
                      <a:alpha val="43137"/>
                    </a:srgbClr>
                  </a:outerShdw>
                </a:effectLst>
              </a:rPr>
              <a:t>beest </a:t>
            </a:r>
            <a:r>
              <a:rPr lang="nl-NL" sz="2600" dirty="0"/>
              <a:t>opkomen, dat zeven koppen en tien hoorns had, en op zijn hoorns waren </a:t>
            </a:r>
            <a:r>
              <a:rPr lang="nl-NL" sz="2600" dirty="0" smtClean="0"/>
              <a:t>tien </a:t>
            </a:r>
            <a:r>
              <a:rPr lang="nl-NL" sz="2600" dirty="0"/>
              <a:t>diademen, en op zijn koppen een godslasterlijke naam</a:t>
            </a:r>
            <a:r>
              <a:rPr lang="nl-NL" sz="2600" dirty="0" smtClean="0"/>
              <a:t>.</a:t>
            </a:r>
            <a:endParaRPr lang="nl-NL" sz="2600" dirty="0"/>
          </a:p>
        </p:txBody>
      </p:sp>
    </p:spTree>
    <p:extLst>
      <p:ext uri="{BB962C8B-B14F-4D97-AF65-F5344CB8AC3E}">
        <p14:creationId xmlns:p14="http://schemas.microsoft.com/office/powerpoint/2010/main" val="635739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5" y="487326"/>
            <a:ext cx="11252450" cy="1692771"/>
          </a:xfrm>
          <a:prstGeom prst="rect">
            <a:avLst/>
          </a:prstGeom>
          <a:ln w="12700">
            <a:noFill/>
          </a:ln>
        </p:spPr>
        <p:txBody>
          <a:bodyPr wrap="square">
            <a:spAutoFit/>
          </a:bodyPr>
          <a:lstStyle/>
          <a:p>
            <a:r>
              <a:rPr lang="nl-NL" sz="2600" b="1" dirty="0" smtClean="0"/>
              <a:t>Openbaring 13</a:t>
            </a:r>
          </a:p>
          <a:p>
            <a:r>
              <a:rPr lang="nl-NL" sz="2600" dirty="0"/>
              <a:t>1 En ik zag uit de zee een </a:t>
            </a:r>
            <a:r>
              <a:rPr lang="nl-NL" sz="2600" dirty="0">
                <a:effectLst>
                  <a:outerShdw blurRad="38100" dist="38100" dir="2700000" algn="tl">
                    <a:srgbClr val="000000">
                      <a:alpha val="43137"/>
                    </a:srgbClr>
                  </a:outerShdw>
                </a:effectLst>
              </a:rPr>
              <a:t>beest </a:t>
            </a:r>
            <a:r>
              <a:rPr lang="nl-NL" sz="2600" dirty="0"/>
              <a:t>opkomen, dat zeven koppen en tien hoorns had, en op zijn hoorns waren </a:t>
            </a:r>
            <a:r>
              <a:rPr lang="nl-NL" sz="2600" dirty="0" smtClean="0"/>
              <a:t>tien </a:t>
            </a:r>
            <a:r>
              <a:rPr lang="nl-NL" sz="2600" dirty="0"/>
              <a:t>diademen, en op zijn koppen een godslasterlijke naam</a:t>
            </a:r>
            <a:r>
              <a:rPr lang="nl-NL" sz="2600" dirty="0" smtClean="0"/>
              <a:t>.</a:t>
            </a:r>
            <a:endParaRPr lang="nl-NL" sz="2600" dirty="0"/>
          </a:p>
        </p:txBody>
      </p:sp>
      <p:sp>
        <p:nvSpPr>
          <p:cNvPr id="3" name="Rechthoek 2"/>
          <p:cNvSpPr/>
          <p:nvPr/>
        </p:nvSpPr>
        <p:spPr>
          <a:xfrm>
            <a:off x="1637841" y="3865988"/>
            <a:ext cx="8574796" cy="2308324"/>
          </a:xfrm>
          <a:prstGeom prst="rect">
            <a:avLst/>
          </a:prstGeom>
          <a:ln w="12700">
            <a:solidFill>
              <a:schemeClr val="tx1"/>
            </a:solidFill>
          </a:ln>
        </p:spPr>
        <p:txBody>
          <a:bodyPr wrap="square">
            <a:spAutoFit/>
          </a:bodyPr>
          <a:lstStyle/>
          <a:p>
            <a:r>
              <a:rPr lang="nl-NL" sz="2400" b="1" dirty="0" smtClean="0"/>
              <a:t>Openbaring 17 </a:t>
            </a:r>
          </a:p>
          <a:p>
            <a:r>
              <a:rPr lang="nl-NL" sz="2400" dirty="0" smtClean="0"/>
              <a:t>9 ….de </a:t>
            </a:r>
            <a:r>
              <a:rPr lang="nl-NL" sz="2400" dirty="0"/>
              <a:t>zeven koppen zijn zeven bergen, waarop de vrouw zit.</a:t>
            </a:r>
          </a:p>
          <a:p>
            <a:r>
              <a:rPr lang="nl-NL" sz="2400" dirty="0"/>
              <a:t>10 Ook zijn het zeven </a:t>
            </a:r>
            <a:r>
              <a:rPr lang="nl-NL" sz="2400" dirty="0" smtClean="0"/>
              <a:t>koningen…</a:t>
            </a:r>
          </a:p>
          <a:p>
            <a:r>
              <a:rPr lang="nl-NL" sz="2400" dirty="0" smtClean="0"/>
              <a:t>(…)</a:t>
            </a:r>
            <a:endParaRPr lang="nl-NL" sz="2400" dirty="0"/>
          </a:p>
          <a:p>
            <a:r>
              <a:rPr lang="nl-NL" sz="2400" dirty="0"/>
              <a:t>12 En de tien hoorns die u gezien hebt, zijn tien koningen, die het koningschap nog niet hebben </a:t>
            </a:r>
            <a:r>
              <a:rPr lang="nl-NL" sz="2400" dirty="0" smtClean="0"/>
              <a:t>ontvangen…..</a:t>
            </a:r>
            <a:endParaRPr lang="nl-NL" sz="2400" dirty="0"/>
          </a:p>
        </p:txBody>
      </p:sp>
    </p:spTree>
    <p:extLst>
      <p:ext uri="{BB962C8B-B14F-4D97-AF65-F5344CB8AC3E}">
        <p14:creationId xmlns:p14="http://schemas.microsoft.com/office/powerpoint/2010/main" val="12305511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5" y="487326"/>
            <a:ext cx="11252450" cy="1692771"/>
          </a:xfrm>
          <a:prstGeom prst="rect">
            <a:avLst/>
          </a:prstGeom>
          <a:ln w="12700">
            <a:noFill/>
          </a:ln>
        </p:spPr>
        <p:txBody>
          <a:bodyPr wrap="square">
            <a:spAutoFit/>
          </a:bodyPr>
          <a:lstStyle/>
          <a:p>
            <a:r>
              <a:rPr lang="nl-NL" sz="2600" b="1" dirty="0" smtClean="0"/>
              <a:t>Openbaring 13</a:t>
            </a:r>
          </a:p>
          <a:p>
            <a:r>
              <a:rPr lang="nl-NL" sz="2600" dirty="0"/>
              <a:t>1 En ik zag uit de zee een </a:t>
            </a:r>
            <a:r>
              <a:rPr lang="nl-NL" sz="2600" dirty="0">
                <a:effectLst>
                  <a:outerShdw blurRad="38100" dist="38100" dir="2700000" algn="tl">
                    <a:srgbClr val="000000">
                      <a:alpha val="43137"/>
                    </a:srgbClr>
                  </a:outerShdw>
                </a:effectLst>
              </a:rPr>
              <a:t>beest </a:t>
            </a:r>
            <a:r>
              <a:rPr lang="nl-NL" sz="2600" dirty="0"/>
              <a:t>opkomen, dat zeven koppen en tien hoorns had, en op zijn hoorns waren </a:t>
            </a:r>
            <a:r>
              <a:rPr lang="nl-NL" sz="2600" dirty="0" smtClean="0"/>
              <a:t>tien </a:t>
            </a:r>
            <a:r>
              <a:rPr lang="nl-NL" sz="2600" dirty="0"/>
              <a:t>diademen, en op zijn koppen een godslasterlijke naam</a:t>
            </a:r>
            <a:r>
              <a:rPr lang="nl-NL" sz="2600" dirty="0" smtClean="0"/>
              <a:t>.</a:t>
            </a:r>
            <a:endParaRPr lang="nl-NL" sz="2600" dirty="0"/>
          </a:p>
        </p:txBody>
      </p:sp>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234" y="4063822"/>
            <a:ext cx="10266790" cy="2794177"/>
          </a:xfrm>
          <a:prstGeom prst="rect">
            <a:avLst/>
          </a:prstGeom>
        </p:spPr>
      </p:pic>
    </p:spTree>
    <p:extLst>
      <p:ext uri="{BB962C8B-B14F-4D97-AF65-F5344CB8AC3E}">
        <p14:creationId xmlns:p14="http://schemas.microsoft.com/office/powerpoint/2010/main" val="29196490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5" y="487326"/>
            <a:ext cx="10930332" cy="1692771"/>
          </a:xfrm>
          <a:prstGeom prst="rect">
            <a:avLst/>
          </a:prstGeom>
          <a:ln w="12700">
            <a:noFill/>
          </a:ln>
        </p:spPr>
        <p:txBody>
          <a:bodyPr wrap="square">
            <a:spAutoFit/>
          </a:bodyPr>
          <a:lstStyle/>
          <a:p>
            <a:r>
              <a:rPr lang="nl-NL" sz="2600" b="1" dirty="0" smtClean="0"/>
              <a:t>Openbaring 13</a:t>
            </a:r>
          </a:p>
          <a:p>
            <a:r>
              <a:rPr lang="nl-NL" sz="2600" dirty="0" smtClean="0"/>
              <a:t>2 </a:t>
            </a:r>
            <a:r>
              <a:rPr lang="nl-NL" sz="2600" dirty="0"/>
              <a:t>En het </a:t>
            </a:r>
            <a:r>
              <a:rPr lang="nl-NL" sz="2600" dirty="0">
                <a:effectLst>
                  <a:outerShdw blurRad="38100" dist="38100" dir="2700000" algn="tl">
                    <a:srgbClr val="000000">
                      <a:alpha val="43137"/>
                    </a:srgbClr>
                  </a:outerShdw>
                </a:effectLst>
              </a:rPr>
              <a:t>beest</a:t>
            </a:r>
            <a:r>
              <a:rPr lang="nl-NL" sz="2600" dirty="0"/>
              <a:t> dat ik zag, leek op een </a:t>
            </a:r>
            <a:r>
              <a:rPr lang="nl-NL" sz="2600" dirty="0" smtClean="0">
                <a:effectLst>
                  <a:outerShdw blurRad="38100" dist="38100" dir="2700000" algn="tl">
                    <a:srgbClr val="000000">
                      <a:alpha val="43137"/>
                    </a:srgbClr>
                  </a:outerShdw>
                </a:effectLst>
              </a:rPr>
              <a:t>luipaard</a:t>
            </a:r>
            <a:r>
              <a:rPr lang="nl-NL" sz="2600" dirty="0" smtClean="0"/>
              <a:t>, </a:t>
            </a:r>
            <a:r>
              <a:rPr lang="nl-NL" sz="2600" dirty="0"/>
              <a:t>en zijn poten waren als die van een </a:t>
            </a:r>
            <a:r>
              <a:rPr lang="nl-NL" sz="2600" dirty="0">
                <a:effectLst>
                  <a:outerShdw blurRad="38100" dist="38100" dir="2700000" algn="tl">
                    <a:srgbClr val="000000">
                      <a:alpha val="43137"/>
                    </a:srgbClr>
                  </a:outerShdw>
                </a:effectLst>
              </a:rPr>
              <a:t>beer</a:t>
            </a:r>
            <a:r>
              <a:rPr lang="nl-NL" sz="2600" dirty="0"/>
              <a:t>, en zijn muil was als de muil van een </a:t>
            </a:r>
            <a:r>
              <a:rPr lang="nl-NL" sz="2600" dirty="0">
                <a:effectLst>
                  <a:outerShdw blurRad="38100" dist="38100" dir="2700000" algn="tl">
                    <a:srgbClr val="000000">
                      <a:alpha val="43137"/>
                    </a:srgbClr>
                  </a:outerShdw>
                </a:effectLst>
              </a:rPr>
              <a:t>leeuw</a:t>
            </a:r>
            <a:r>
              <a:rPr lang="nl-NL" sz="2600" dirty="0"/>
              <a:t>. En de draak gaf hem zijn kracht, zijn troon en grote macht</a:t>
            </a:r>
            <a:r>
              <a:rPr lang="nl-NL" sz="2600" dirty="0" smtClean="0"/>
              <a:t>.</a:t>
            </a:r>
            <a:endParaRPr lang="nl-NL" sz="2600" dirty="0"/>
          </a:p>
        </p:txBody>
      </p:sp>
      <p:sp>
        <p:nvSpPr>
          <p:cNvPr id="2" name="Tekstvak 1"/>
          <p:cNvSpPr txBox="1"/>
          <p:nvPr/>
        </p:nvSpPr>
        <p:spPr>
          <a:xfrm>
            <a:off x="3679633" y="4417764"/>
            <a:ext cx="3183875" cy="461665"/>
          </a:xfrm>
          <a:prstGeom prst="rect">
            <a:avLst/>
          </a:prstGeom>
          <a:noFill/>
          <a:ln w="12700">
            <a:solidFill>
              <a:schemeClr val="tx1"/>
            </a:solidFill>
          </a:ln>
        </p:spPr>
        <p:txBody>
          <a:bodyPr wrap="square" rtlCol="0">
            <a:spAutoFit/>
          </a:bodyPr>
          <a:lstStyle/>
          <a:p>
            <a:r>
              <a:rPr lang="nl-NL" sz="2400" dirty="0" smtClean="0"/>
              <a:t>&gt; De dieren uit Daniël 7</a:t>
            </a:r>
            <a:endParaRPr lang="nl-NL" sz="2400" dirty="0"/>
          </a:p>
        </p:txBody>
      </p:sp>
    </p:spTree>
    <p:extLst>
      <p:ext uri="{BB962C8B-B14F-4D97-AF65-F5344CB8AC3E}">
        <p14:creationId xmlns:p14="http://schemas.microsoft.com/office/powerpoint/2010/main" val="2305456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372417" y="270163"/>
            <a:ext cx="11265402" cy="6124754"/>
          </a:xfrm>
          <a:prstGeom prst="rect">
            <a:avLst/>
          </a:prstGeom>
        </p:spPr>
        <p:txBody>
          <a:bodyPr wrap="square">
            <a:spAutoFit/>
          </a:bodyPr>
          <a:lstStyle/>
          <a:p>
            <a:r>
              <a:rPr lang="nl-NL" sz="2800" b="1" dirty="0" smtClean="0">
                <a:solidFill>
                  <a:srgbClr val="002060"/>
                </a:solidFill>
              </a:rPr>
              <a:t>Daniël 3</a:t>
            </a:r>
          </a:p>
          <a:p>
            <a:r>
              <a:rPr lang="nl-NL" sz="2800" dirty="0">
                <a:solidFill>
                  <a:srgbClr val="002060"/>
                </a:solidFill>
              </a:rPr>
              <a:t>1 Koning Nebukadnezar maakte een gouden beeld, waarvan de hoogte zestig el was, en zijn breedte zes el. Hij richtte het op in het dal Dura, in het gewest Babel.</a:t>
            </a:r>
          </a:p>
          <a:p>
            <a:r>
              <a:rPr lang="nl-NL" sz="2800" dirty="0">
                <a:solidFill>
                  <a:srgbClr val="002060"/>
                </a:solidFill>
              </a:rPr>
              <a:t>2 En koning Nebukadnezar stuurde een boodschap om de stadhouders, de machthebbers, de landvoogden, de raadsheren, de schatbewaarders, de rechters, de magistraten en al de autoriteiten van de gewesten te verzamelen, om naar de inwijding van het beeld te komen dat koning Nebukadnezar had opgericht.</a:t>
            </a:r>
          </a:p>
          <a:p>
            <a:r>
              <a:rPr lang="nl-NL" sz="2800" dirty="0">
                <a:solidFill>
                  <a:srgbClr val="002060"/>
                </a:solidFill>
              </a:rPr>
              <a:t>3 Toen kwamen de stadhouders, de machthebbers, de landvoogden, de raadsheren, de schatbewaarders, de rechters, de magistraten en al de autoriteiten van de gewesten bijeen voor de inwijding van het beeld dat koning Nebukadnezar had laten oprichten. En zij stonden voor het beeld dat Nebukadnezar had opgericht</a:t>
            </a:r>
            <a:r>
              <a:rPr lang="nl-NL" sz="2800" dirty="0" smtClean="0">
                <a:solidFill>
                  <a:srgbClr val="002060"/>
                </a:solidFill>
              </a:rPr>
              <a:t>.</a:t>
            </a:r>
            <a:endParaRPr lang="nl-NL" sz="2800" dirty="0">
              <a:solidFill>
                <a:srgbClr val="002060"/>
              </a:solidFill>
            </a:endParaRPr>
          </a:p>
        </p:txBody>
      </p:sp>
    </p:spTree>
    <p:extLst>
      <p:ext uri="{BB962C8B-B14F-4D97-AF65-F5344CB8AC3E}">
        <p14:creationId xmlns:p14="http://schemas.microsoft.com/office/powerpoint/2010/main" val="3925023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4" y="487326"/>
            <a:ext cx="10660169" cy="2893100"/>
          </a:xfrm>
          <a:prstGeom prst="rect">
            <a:avLst/>
          </a:prstGeom>
          <a:ln w="12700">
            <a:noFill/>
          </a:ln>
        </p:spPr>
        <p:txBody>
          <a:bodyPr wrap="square">
            <a:spAutoFit/>
          </a:bodyPr>
          <a:lstStyle/>
          <a:p>
            <a:r>
              <a:rPr lang="nl-NL" sz="2600" b="1" dirty="0" smtClean="0"/>
              <a:t>Openbaring 13</a:t>
            </a:r>
          </a:p>
          <a:p>
            <a:r>
              <a:rPr lang="nl-NL" sz="2600" dirty="0" smtClean="0"/>
              <a:t>3 </a:t>
            </a:r>
            <a:r>
              <a:rPr lang="nl-NL" sz="2600" dirty="0"/>
              <a:t>En ik zag een van zijn koppen als dodelijk gewond, maar zijn dodelijke wond werd genezen. En de hele </a:t>
            </a:r>
            <a:r>
              <a:rPr lang="nl-NL" sz="2600" dirty="0" smtClean="0"/>
              <a:t>aarde </a:t>
            </a:r>
            <a:r>
              <a:rPr lang="nl-NL" sz="2600" i="1" dirty="0" smtClean="0"/>
              <a:t>(Grieks: ‘</a:t>
            </a:r>
            <a:r>
              <a:rPr lang="nl-NL" sz="2600" i="1" dirty="0" err="1" smtClean="0"/>
              <a:t>gē</a:t>
            </a:r>
            <a:r>
              <a:rPr lang="nl-NL" sz="2600" i="1" dirty="0" smtClean="0"/>
              <a:t>’= land)</a:t>
            </a:r>
            <a:r>
              <a:rPr lang="nl-NL" sz="2600" dirty="0" smtClean="0"/>
              <a:t> </a:t>
            </a:r>
            <a:r>
              <a:rPr lang="nl-NL" sz="2600" dirty="0"/>
              <a:t>ging het beest met verwondering achterna.</a:t>
            </a:r>
          </a:p>
          <a:p>
            <a:r>
              <a:rPr lang="nl-NL" sz="2600" dirty="0">
                <a:solidFill>
                  <a:schemeClr val="bg1">
                    <a:lumMod val="65000"/>
                  </a:schemeClr>
                </a:solidFill>
              </a:rPr>
              <a:t>4 En zij aanbaden de draak, omdat hij aan het beest macht gegeven had. En zij aanbaden het beest en zeiden: Wie is aan dit beest gelijk? En wie kan er oorlog tegen voeren</a:t>
            </a:r>
            <a:r>
              <a:rPr lang="nl-NL" sz="2600" dirty="0" smtClean="0">
                <a:solidFill>
                  <a:schemeClr val="bg1">
                    <a:lumMod val="65000"/>
                  </a:schemeClr>
                </a:solidFill>
              </a:rPr>
              <a:t>?</a:t>
            </a:r>
            <a:endParaRPr lang="nl-NL" sz="2600" dirty="0">
              <a:solidFill>
                <a:schemeClr val="bg1">
                  <a:lumMod val="65000"/>
                </a:schemeClr>
              </a:solidFill>
            </a:endParaRPr>
          </a:p>
        </p:txBody>
      </p:sp>
    </p:spTree>
    <p:extLst>
      <p:ext uri="{BB962C8B-B14F-4D97-AF65-F5344CB8AC3E}">
        <p14:creationId xmlns:p14="http://schemas.microsoft.com/office/powerpoint/2010/main" val="22067379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4" y="487326"/>
            <a:ext cx="10660169" cy="2492990"/>
          </a:xfrm>
          <a:prstGeom prst="rect">
            <a:avLst/>
          </a:prstGeom>
          <a:ln w="12700">
            <a:noFill/>
          </a:ln>
        </p:spPr>
        <p:txBody>
          <a:bodyPr wrap="square">
            <a:spAutoFit/>
          </a:bodyPr>
          <a:lstStyle/>
          <a:p>
            <a:r>
              <a:rPr lang="nl-NL" sz="2600" b="1" dirty="0" smtClean="0"/>
              <a:t>Openbaring 13</a:t>
            </a:r>
          </a:p>
          <a:p>
            <a:r>
              <a:rPr lang="nl-NL" sz="2600" dirty="0" smtClean="0">
                <a:solidFill>
                  <a:schemeClr val="bg1">
                    <a:lumMod val="65000"/>
                  </a:schemeClr>
                </a:solidFill>
              </a:rPr>
              <a:t>3 </a:t>
            </a:r>
            <a:r>
              <a:rPr lang="nl-NL" sz="2600" dirty="0">
                <a:solidFill>
                  <a:schemeClr val="bg1">
                    <a:lumMod val="65000"/>
                  </a:schemeClr>
                </a:solidFill>
              </a:rPr>
              <a:t>En ik zag een van zijn koppen als dodelijk gewond, maar zijn dodelijke wond werd genezen. En </a:t>
            </a:r>
            <a:r>
              <a:rPr lang="nl-NL" sz="2600" dirty="0" smtClean="0">
                <a:solidFill>
                  <a:schemeClr val="bg1">
                    <a:lumMod val="65000"/>
                  </a:schemeClr>
                </a:solidFill>
              </a:rPr>
              <a:t>het hele land </a:t>
            </a:r>
            <a:r>
              <a:rPr lang="nl-NL" sz="2600" dirty="0">
                <a:solidFill>
                  <a:schemeClr val="bg1">
                    <a:lumMod val="65000"/>
                  </a:schemeClr>
                </a:solidFill>
              </a:rPr>
              <a:t>ging het beest met verwondering achterna.</a:t>
            </a:r>
          </a:p>
          <a:p>
            <a:r>
              <a:rPr lang="nl-NL" sz="2600" dirty="0"/>
              <a:t>4 En zij aanbaden de draak, omdat hij aan het beest macht gegeven had. En zij aanbaden het beest en zeiden: Wie is aan dit beest gelijk? En wie kan er oorlog tegen voeren</a:t>
            </a:r>
            <a:r>
              <a:rPr lang="nl-NL" sz="2600" dirty="0" smtClean="0"/>
              <a:t>?</a:t>
            </a:r>
            <a:endParaRPr lang="nl-NL" sz="2600" dirty="0"/>
          </a:p>
        </p:txBody>
      </p:sp>
    </p:spTree>
    <p:extLst>
      <p:ext uri="{BB962C8B-B14F-4D97-AF65-F5344CB8AC3E}">
        <p14:creationId xmlns:p14="http://schemas.microsoft.com/office/powerpoint/2010/main" val="551155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4" y="487326"/>
            <a:ext cx="10660169" cy="2492990"/>
          </a:xfrm>
          <a:prstGeom prst="rect">
            <a:avLst/>
          </a:prstGeom>
          <a:ln w="12700">
            <a:noFill/>
          </a:ln>
        </p:spPr>
        <p:txBody>
          <a:bodyPr wrap="square">
            <a:spAutoFit/>
          </a:bodyPr>
          <a:lstStyle/>
          <a:p>
            <a:r>
              <a:rPr lang="nl-NL" sz="2600" b="1" dirty="0" smtClean="0"/>
              <a:t>Openbaring 13</a:t>
            </a:r>
          </a:p>
          <a:p>
            <a:r>
              <a:rPr lang="nl-NL" sz="2600" dirty="0" smtClean="0"/>
              <a:t>5 </a:t>
            </a:r>
            <a:r>
              <a:rPr lang="nl-NL" sz="2600" dirty="0"/>
              <a:t>En </a:t>
            </a:r>
            <a:r>
              <a:rPr lang="nl-NL" sz="2600" dirty="0" smtClean="0"/>
              <a:t>aan hem werd </a:t>
            </a:r>
            <a:r>
              <a:rPr lang="nl-NL" sz="2600" dirty="0"/>
              <a:t>een mond gegeven om grote woorden en godslasteringen te spreken, en het werd macht gegeven om dit </a:t>
            </a:r>
            <a:r>
              <a:rPr lang="nl-NL" sz="2600" u="sng" dirty="0"/>
              <a:t>tweeënveertig maanden </a:t>
            </a:r>
            <a:r>
              <a:rPr lang="nl-NL" sz="2600" dirty="0"/>
              <a:t>lang te doen</a:t>
            </a:r>
            <a:r>
              <a:rPr lang="nl-NL" sz="2600" dirty="0" smtClean="0"/>
              <a:t>.</a:t>
            </a:r>
          </a:p>
          <a:p>
            <a:r>
              <a:rPr lang="nl-NL" sz="2600" dirty="0">
                <a:solidFill>
                  <a:schemeClr val="bg1">
                    <a:lumMod val="65000"/>
                  </a:schemeClr>
                </a:solidFill>
              </a:rPr>
              <a:t>6 En het opende zijn mond om God te lasteren, om Zijn Naam te lasteren en Zijn tent en hen die in de hemel wonen</a:t>
            </a:r>
            <a:r>
              <a:rPr lang="nl-NL" sz="2600" dirty="0" smtClean="0">
                <a:solidFill>
                  <a:schemeClr val="bg1">
                    <a:lumMod val="65000"/>
                  </a:schemeClr>
                </a:solidFill>
              </a:rPr>
              <a:t>.</a:t>
            </a:r>
            <a:endParaRPr lang="nl-NL" sz="2600" dirty="0">
              <a:solidFill>
                <a:schemeClr val="bg1">
                  <a:lumMod val="65000"/>
                </a:schemeClr>
              </a:solidFill>
            </a:endParaRPr>
          </a:p>
        </p:txBody>
      </p:sp>
      <p:sp>
        <p:nvSpPr>
          <p:cNvPr id="2" name="Tekstvak 1"/>
          <p:cNvSpPr txBox="1"/>
          <p:nvPr/>
        </p:nvSpPr>
        <p:spPr>
          <a:xfrm>
            <a:off x="1630243" y="4443178"/>
            <a:ext cx="8736629" cy="1200329"/>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q"/>
            </a:pPr>
            <a:r>
              <a:rPr lang="nl-NL" sz="2400" dirty="0" smtClean="0"/>
              <a:t> 42 maanden is de periode van grote verdrukking over Israël</a:t>
            </a:r>
          </a:p>
          <a:p>
            <a:pPr marL="285750" indent="-285750">
              <a:buFont typeface="Wingdings" panose="05000000000000000000" pitchFamily="2" charset="2"/>
              <a:buChar char="q"/>
            </a:pPr>
            <a:r>
              <a:rPr lang="nl-NL" sz="2400" dirty="0" smtClean="0"/>
              <a:t> 1260 dagen in: Opb.11:3, 12:6</a:t>
            </a:r>
          </a:p>
          <a:p>
            <a:pPr marL="285750" indent="-285750">
              <a:buFont typeface="Wingdings" panose="05000000000000000000" pitchFamily="2" charset="2"/>
              <a:buChar char="q"/>
            </a:pPr>
            <a:r>
              <a:rPr lang="nl-NL" sz="2400" dirty="0" smtClean="0"/>
              <a:t> Tijd, tijden en een halve tijd in: Dan.7:25, Dan.12:7, Opb.12:14</a:t>
            </a:r>
          </a:p>
        </p:txBody>
      </p:sp>
    </p:spTree>
    <p:extLst>
      <p:ext uri="{BB962C8B-B14F-4D97-AF65-F5344CB8AC3E}">
        <p14:creationId xmlns:p14="http://schemas.microsoft.com/office/powerpoint/2010/main" val="7570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4" y="487326"/>
            <a:ext cx="10660169" cy="2492990"/>
          </a:xfrm>
          <a:prstGeom prst="rect">
            <a:avLst/>
          </a:prstGeom>
          <a:ln w="12700">
            <a:noFill/>
          </a:ln>
        </p:spPr>
        <p:txBody>
          <a:bodyPr wrap="square">
            <a:spAutoFit/>
          </a:bodyPr>
          <a:lstStyle/>
          <a:p>
            <a:r>
              <a:rPr lang="nl-NL" sz="2600" b="1" dirty="0" smtClean="0"/>
              <a:t>Openbaring 13</a:t>
            </a:r>
          </a:p>
          <a:p>
            <a:r>
              <a:rPr lang="nl-NL" sz="2600" dirty="0" smtClean="0"/>
              <a:t>5 </a:t>
            </a:r>
            <a:r>
              <a:rPr lang="nl-NL" sz="2600" dirty="0"/>
              <a:t>En </a:t>
            </a:r>
            <a:r>
              <a:rPr lang="nl-NL" sz="2600" dirty="0" smtClean="0"/>
              <a:t>aan hem werd </a:t>
            </a:r>
            <a:r>
              <a:rPr lang="nl-NL" sz="2600" u="sng" dirty="0"/>
              <a:t>een mond</a:t>
            </a:r>
            <a:r>
              <a:rPr lang="nl-NL" sz="2600" dirty="0"/>
              <a:t> gegeven om grote woorden en godslasteringen te spreken, en het werd macht gegeven om dit tweeënveertig maanden lang te doen</a:t>
            </a:r>
            <a:r>
              <a:rPr lang="nl-NL" sz="2600" dirty="0" smtClean="0"/>
              <a:t>.</a:t>
            </a:r>
          </a:p>
          <a:p>
            <a:r>
              <a:rPr lang="nl-NL" sz="2600" dirty="0">
                <a:solidFill>
                  <a:schemeClr val="bg1">
                    <a:lumMod val="65000"/>
                  </a:schemeClr>
                </a:solidFill>
              </a:rPr>
              <a:t>6 En het opende zijn mond om God te lasteren, om Zijn Naam te lasteren en Zijn tent en hen die in de hemel wonen</a:t>
            </a:r>
            <a:r>
              <a:rPr lang="nl-NL" sz="2600" dirty="0" smtClean="0">
                <a:solidFill>
                  <a:schemeClr val="bg1">
                    <a:lumMod val="65000"/>
                  </a:schemeClr>
                </a:solidFill>
              </a:rPr>
              <a:t>.</a:t>
            </a:r>
            <a:endParaRPr lang="nl-NL" sz="2600" dirty="0">
              <a:solidFill>
                <a:schemeClr val="bg1">
                  <a:lumMod val="65000"/>
                </a:schemeClr>
              </a:solidFill>
            </a:endParaRPr>
          </a:p>
        </p:txBody>
      </p:sp>
      <p:sp>
        <p:nvSpPr>
          <p:cNvPr id="2" name="Tekstvak 1"/>
          <p:cNvSpPr txBox="1"/>
          <p:nvPr/>
        </p:nvSpPr>
        <p:spPr>
          <a:xfrm>
            <a:off x="1982783" y="3649963"/>
            <a:ext cx="8538325" cy="2677656"/>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q"/>
            </a:pPr>
            <a:r>
              <a:rPr lang="nl-NL" sz="2400" dirty="0" smtClean="0"/>
              <a:t> ‘De mond’ = het andere beest</a:t>
            </a:r>
          </a:p>
          <a:p>
            <a:pPr marL="285750" indent="-285750">
              <a:buFont typeface="Wingdings" panose="05000000000000000000" pitchFamily="2" charset="2"/>
              <a:buChar char="q"/>
            </a:pPr>
            <a:endParaRPr lang="nl-NL" sz="2400" dirty="0" smtClean="0"/>
          </a:p>
          <a:p>
            <a:pPr marL="285750" indent="-285750">
              <a:buFont typeface="Wingdings" panose="05000000000000000000" pitchFamily="2" charset="2"/>
              <a:buChar char="q"/>
            </a:pPr>
            <a:r>
              <a:rPr lang="nl-NL" sz="2400" dirty="0" smtClean="0"/>
              <a:t> Daniël 3:4 </a:t>
            </a:r>
            <a:r>
              <a:rPr lang="nl-NL" sz="2400" dirty="0" smtClean="0">
                <a:sym typeface="Wingdings" panose="05000000000000000000" pitchFamily="2" charset="2"/>
              </a:rPr>
              <a:t> </a:t>
            </a:r>
            <a:r>
              <a:rPr lang="nl-NL" sz="2400" dirty="0" smtClean="0"/>
              <a:t>En </a:t>
            </a:r>
            <a:r>
              <a:rPr lang="nl-NL" sz="2400" dirty="0"/>
              <a:t>een heraut riep met kracht: Men zegt u aan, volken, natiën en </a:t>
            </a:r>
            <a:r>
              <a:rPr lang="nl-NL" sz="2400" dirty="0" smtClean="0"/>
              <a:t>talen….</a:t>
            </a:r>
          </a:p>
          <a:p>
            <a:pPr marL="285750" indent="-285750">
              <a:buFont typeface="Wingdings" panose="05000000000000000000" pitchFamily="2" charset="2"/>
              <a:buChar char="q"/>
            </a:pPr>
            <a:endParaRPr lang="nl-NL" sz="2400" dirty="0" smtClean="0"/>
          </a:p>
          <a:p>
            <a:pPr marL="285750" indent="-285750">
              <a:buFont typeface="Wingdings" panose="05000000000000000000" pitchFamily="2" charset="2"/>
              <a:buChar char="q"/>
            </a:pPr>
            <a:r>
              <a:rPr lang="nl-NL" sz="2400" dirty="0" smtClean="0"/>
              <a:t> Exodus 4:16 </a:t>
            </a:r>
            <a:r>
              <a:rPr lang="nl-NL" sz="2400" dirty="0" smtClean="0">
                <a:sym typeface="Wingdings" panose="05000000000000000000" pitchFamily="2" charset="2"/>
              </a:rPr>
              <a:t> </a:t>
            </a:r>
            <a:r>
              <a:rPr lang="nl-NL" sz="2400" dirty="0" smtClean="0"/>
              <a:t>En </a:t>
            </a:r>
            <a:r>
              <a:rPr lang="nl-NL" sz="2400" dirty="0"/>
              <a:t>híj </a:t>
            </a:r>
            <a:r>
              <a:rPr lang="nl-NL" sz="2400" i="1" dirty="0" smtClean="0"/>
              <a:t>(=</a:t>
            </a:r>
            <a:r>
              <a:rPr lang="nl-NL" sz="2400" i="1" dirty="0" err="1" smtClean="0"/>
              <a:t>Aäron</a:t>
            </a:r>
            <a:r>
              <a:rPr lang="nl-NL" sz="2400" i="1" dirty="0" smtClean="0"/>
              <a:t>) </a:t>
            </a:r>
            <a:r>
              <a:rPr lang="nl-NL" sz="2400" dirty="0" smtClean="0"/>
              <a:t>zal </a:t>
            </a:r>
            <a:r>
              <a:rPr lang="nl-NL" sz="2400" dirty="0"/>
              <a:t>voor </a:t>
            </a:r>
            <a:r>
              <a:rPr lang="nl-NL" sz="2400" dirty="0" smtClean="0"/>
              <a:t>jou </a:t>
            </a:r>
            <a:r>
              <a:rPr lang="nl-NL" sz="2400" i="1" dirty="0" smtClean="0"/>
              <a:t>(=Mozes) </a:t>
            </a:r>
            <a:r>
              <a:rPr lang="nl-NL" sz="2400" dirty="0"/>
              <a:t>tot het volk spreken. Dan zal het zó zijn: Híj zal voor </a:t>
            </a:r>
            <a:r>
              <a:rPr lang="nl-NL" sz="2400" dirty="0" smtClean="0"/>
              <a:t>jou tot </a:t>
            </a:r>
            <a:r>
              <a:rPr lang="nl-NL" sz="2400" dirty="0"/>
              <a:t>een mond </a:t>
            </a:r>
            <a:r>
              <a:rPr lang="nl-NL" sz="2400" dirty="0" smtClean="0"/>
              <a:t>zijn…</a:t>
            </a:r>
            <a:endParaRPr lang="nl-NL" sz="2400" dirty="0"/>
          </a:p>
        </p:txBody>
      </p:sp>
    </p:spTree>
    <p:extLst>
      <p:ext uri="{BB962C8B-B14F-4D97-AF65-F5344CB8AC3E}">
        <p14:creationId xmlns:p14="http://schemas.microsoft.com/office/powerpoint/2010/main" val="3667281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4" y="487326"/>
            <a:ext cx="10660169" cy="2492990"/>
          </a:xfrm>
          <a:prstGeom prst="rect">
            <a:avLst/>
          </a:prstGeom>
          <a:ln w="12700">
            <a:noFill/>
          </a:ln>
        </p:spPr>
        <p:txBody>
          <a:bodyPr wrap="square">
            <a:spAutoFit/>
          </a:bodyPr>
          <a:lstStyle/>
          <a:p>
            <a:r>
              <a:rPr lang="nl-NL" sz="2600" b="1" dirty="0" smtClean="0"/>
              <a:t>Openbaring 13</a:t>
            </a:r>
          </a:p>
          <a:p>
            <a:r>
              <a:rPr lang="nl-NL" sz="2600" dirty="0" smtClean="0">
                <a:solidFill>
                  <a:schemeClr val="bg1">
                    <a:lumMod val="65000"/>
                  </a:schemeClr>
                </a:solidFill>
              </a:rPr>
              <a:t>5 </a:t>
            </a:r>
            <a:r>
              <a:rPr lang="nl-NL" sz="2600" dirty="0">
                <a:solidFill>
                  <a:schemeClr val="bg1">
                    <a:lumMod val="65000"/>
                  </a:schemeClr>
                </a:solidFill>
              </a:rPr>
              <a:t>En </a:t>
            </a:r>
            <a:r>
              <a:rPr lang="nl-NL" sz="2600" dirty="0" smtClean="0">
                <a:solidFill>
                  <a:schemeClr val="bg1">
                    <a:lumMod val="65000"/>
                  </a:schemeClr>
                </a:solidFill>
              </a:rPr>
              <a:t>aan hem werd </a:t>
            </a:r>
            <a:r>
              <a:rPr lang="nl-NL" sz="2600" dirty="0">
                <a:solidFill>
                  <a:schemeClr val="bg1">
                    <a:lumMod val="65000"/>
                  </a:schemeClr>
                </a:solidFill>
              </a:rPr>
              <a:t>een mond gegeven om grote woorden en godslasteringen te spreken, en het werd macht gegeven om dit tweeënveertig maanden lang te doen</a:t>
            </a:r>
            <a:r>
              <a:rPr lang="nl-NL" sz="2600" dirty="0" smtClean="0">
                <a:solidFill>
                  <a:schemeClr val="bg1">
                    <a:lumMod val="65000"/>
                  </a:schemeClr>
                </a:solidFill>
              </a:rPr>
              <a:t>.</a:t>
            </a:r>
          </a:p>
          <a:p>
            <a:r>
              <a:rPr lang="nl-NL" sz="2600" dirty="0"/>
              <a:t>6 En het opende zijn mond om God te lasteren, om Zijn Naam te lasteren en Zijn tent en hen die in de hemel wonen</a:t>
            </a:r>
            <a:r>
              <a:rPr lang="nl-NL" sz="2600" dirty="0" smtClean="0"/>
              <a:t>.</a:t>
            </a:r>
            <a:endParaRPr lang="nl-NL" sz="2600" dirty="0"/>
          </a:p>
        </p:txBody>
      </p:sp>
    </p:spTree>
    <p:extLst>
      <p:ext uri="{BB962C8B-B14F-4D97-AF65-F5344CB8AC3E}">
        <p14:creationId xmlns:p14="http://schemas.microsoft.com/office/powerpoint/2010/main" val="28047015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4" y="487326"/>
            <a:ext cx="10660169" cy="2092881"/>
          </a:xfrm>
          <a:prstGeom prst="rect">
            <a:avLst/>
          </a:prstGeom>
          <a:ln w="12700">
            <a:noFill/>
          </a:ln>
        </p:spPr>
        <p:txBody>
          <a:bodyPr wrap="square">
            <a:spAutoFit/>
          </a:bodyPr>
          <a:lstStyle/>
          <a:p>
            <a:r>
              <a:rPr lang="nl-NL" sz="2600" b="1" dirty="0" smtClean="0"/>
              <a:t>Openbaring 13</a:t>
            </a:r>
          </a:p>
          <a:p>
            <a:r>
              <a:rPr lang="nl-NL" sz="2600" dirty="0" smtClean="0"/>
              <a:t>7 </a:t>
            </a:r>
            <a:r>
              <a:rPr lang="nl-NL" sz="2600" dirty="0"/>
              <a:t>En het </a:t>
            </a:r>
            <a:r>
              <a:rPr lang="nl-NL" sz="2600" dirty="0" smtClean="0"/>
              <a:t>werd aan hem gegeven </a:t>
            </a:r>
            <a:r>
              <a:rPr lang="nl-NL" sz="2600" dirty="0"/>
              <a:t>om oorlog te voeren </a:t>
            </a:r>
            <a:r>
              <a:rPr lang="nl-NL" sz="2600" u="sng" dirty="0"/>
              <a:t>tegen de heiligen</a:t>
            </a:r>
            <a:r>
              <a:rPr lang="nl-NL" sz="2600" dirty="0"/>
              <a:t> en om hen te overwinnen, en hem werd macht gegeven over elke stam, </a:t>
            </a:r>
            <a:r>
              <a:rPr lang="nl-NL" sz="2600" dirty="0" smtClean="0"/>
              <a:t>volk, </a:t>
            </a:r>
            <a:r>
              <a:rPr lang="nl-NL" sz="2600" dirty="0"/>
              <a:t>taal </a:t>
            </a:r>
            <a:r>
              <a:rPr lang="nl-NL" sz="2600" dirty="0" smtClean="0"/>
              <a:t>en natie.</a:t>
            </a:r>
            <a:endParaRPr lang="nl-NL" sz="2600" dirty="0"/>
          </a:p>
          <a:p>
            <a:r>
              <a:rPr lang="nl-NL" sz="2600" dirty="0">
                <a:solidFill>
                  <a:schemeClr val="bg1">
                    <a:lumMod val="65000"/>
                  </a:schemeClr>
                </a:solidFill>
              </a:rPr>
              <a:t>8 En allen die op </a:t>
            </a:r>
            <a:r>
              <a:rPr lang="nl-NL" sz="2600" strike="sngStrike" dirty="0">
                <a:solidFill>
                  <a:schemeClr val="bg1">
                    <a:lumMod val="65000"/>
                  </a:schemeClr>
                </a:solidFill>
              </a:rPr>
              <a:t>de aarde </a:t>
            </a:r>
            <a:r>
              <a:rPr lang="nl-NL" sz="2600" dirty="0">
                <a:solidFill>
                  <a:schemeClr val="bg1">
                    <a:lumMod val="65000"/>
                  </a:schemeClr>
                </a:solidFill>
              </a:rPr>
              <a:t>het land  wonen, zullen het </a:t>
            </a:r>
            <a:r>
              <a:rPr lang="nl-NL" sz="2600" dirty="0" smtClean="0">
                <a:solidFill>
                  <a:schemeClr val="bg1">
                    <a:lumMod val="65000"/>
                  </a:schemeClr>
                </a:solidFill>
              </a:rPr>
              <a:t>aanbidden (…)</a:t>
            </a:r>
            <a:endParaRPr lang="nl-NL" sz="2600" dirty="0">
              <a:solidFill>
                <a:schemeClr val="bg1">
                  <a:lumMod val="65000"/>
                </a:schemeClr>
              </a:solidFill>
            </a:endParaRPr>
          </a:p>
        </p:txBody>
      </p:sp>
    </p:spTree>
    <p:extLst>
      <p:ext uri="{BB962C8B-B14F-4D97-AF65-F5344CB8AC3E}">
        <p14:creationId xmlns:p14="http://schemas.microsoft.com/office/powerpoint/2010/main" val="21456314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4" y="487326"/>
            <a:ext cx="10660169" cy="2092881"/>
          </a:xfrm>
          <a:prstGeom prst="rect">
            <a:avLst/>
          </a:prstGeom>
          <a:ln w="12700">
            <a:noFill/>
          </a:ln>
        </p:spPr>
        <p:txBody>
          <a:bodyPr wrap="square">
            <a:spAutoFit/>
          </a:bodyPr>
          <a:lstStyle/>
          <a:p>
            <a:r>
              <a:rPr lang="nl-NL" sz="2600" b="1" dirty="0" smtClean="0"/>
              <a:t>Openbaring 13</a:t>
            </a:r>
          </a:p>
          <a:p>
            <a:r>
              <a:rPr lang="nl-NL" sz="2600" dirty="0" smtClean="0"/>
              <a:t>7 </a:t>
            </a:r>
            <a:r>
              <a:rPr lang="nl-NL" sz="2600" dirty="0"/>
              <a:t>En het </a:t>
            </a:r>
            <a:r>
              <a:rPr lang="nl-NL" sz="2600" dirty="0" smtClean="0"/>
              <a:t>werd aan hem gegeven </a:t>
            </a:r>
            <a:r>
              <a:rPr lang="nl-NL" sz="2600" dirty="0"/>
              <a:t>om oorlog te voeren </a:t>
            </a:r>
            <a:r>
              <a:rPr lang="nl-NL" sz="2600" u="sng" dirty="0"/>
              <a:t>tegen de heiligen</a:t>
            </a:r>
            <a:r>
              <a:rPr lang="nl-NL" sz="2600" dirty="0"/>
              <a:t> en om hen te overwinnen, en hem werd macht gegeven over elke stam, </a:t>
            </a:r>
            <a:r>
              <a:rPr lang="nl-NL" sz="2600" dirty="0" smtClean="0"/>
              <a:t>volk, </a:t>
            </a:r>
            <a:r>
              <a:rPr lang="nl-NL" sz="2600" dirty="0"/>
              <a:t>taal </a:t>
            </a:r>
            <a:r>
              <a:rPr lang="nl-NL" sz="2600" dirty="0" smtClean="0"/>
              <a:t>en natie.</a:t>
            </a:r>
            <a:endParaRPr lang="nl-NL" sz="2600" dirty="0"/>
          </a:p>
          <a:p>
            <a:r>
              <a:rPr lang="nl-NL" sz="2600" dirty="0">
                <a:solidFill>
                  <a:schemeClr val="bg1">
                    <a:lumMod val="65000"/>
                  </a:schemeClr>
                </a:solidFill>
              </a:rPr>
              <a:t>8 En allen die op </a:t>
            </a:r>
            <a:r>
              <a:rPr lang="nl-NL" sz="2600" strike="sngStrike" dirty="0">
                <a:solidFill>
                  <a:schemeClr val="bg1">
                    <a:lumMod val="65000"/>
                  </a:schemeClr>
                </a:solidFill>
              </a:rPr>
              <a:t>de aarde </a:t>
            </a:r>
            <a:r>
              <a:rPr lang="nl-NL" sz="2600" dirty="0">
                <a:solidFill>
                  <a:schemeClr val="bg1">
                    <a:lumMod val="65000"/>
                  </a:schemeClr>
                </a:solidFill>
              </a:rPr>
              <a:t>het land  wonen, zullen het </a:t>
            </a:r>
            <a:r>
              <a:rPr lang="nl-NL" sz="2600" dirty="0" smtClean="0">
                <a:solidFill>
                  <a:schemeClr val="bg1">
                    <a:lumMod val="65000"/>
                  </a:schemeClr>
                </a:solidFill>
              </a:rPr>
              <a:t>aanbidden (…)</a:t>
            </a:r>
            <a:endParaRPr lang="nl-NL" sz="2600" dirty="0">
              <a:solidFill>
                <a:schemeClr val="bg1">
                  <a:lumMod val="65000"/>
                </a:schemeClr>
              </a:solidFill>
            </a:endParaRPr>
          </a:p>
        </p:txBody>
      </p:sp>
      <p:sp>
        <p:nvSpPr>
          <p:cNvPr id="2" name="Tekstvak 1"/>
          <p:cNvSpPr txBox="1"/>
          <p:nvPr/>
        </p:nvSpPr>
        <p:spPr>
          <a:xfrm>
            <a:off x="2379643" y="4351663"/>
            <a:ext cx="7661328" cy="830997"/>
          </a:xfrm>
          <a:prstGeom prst="rect">
            <a:avLst/>
          </a:prstGeom>
          <a:noFill/>
          <a:ln w="12700">
            <a:solidFill>
              <a:schemeClr val="tx1"/>
            </a:solidFill>
          </a:ln>
        </p:spPr>
        <p:txBody>
          <a:bodyPr wrap="none" rtlCol="0">
            <a:spAutoFit/>
          </a:bodyPr>
          <a:lstStyle/>
          <a:p>
            <a:pPr marL="285750" indent="-285750">
              <a:buFont typeface="Wingdings" panose="05000000000000000000" pitchFamily="2" charset="2"/>
              <a:buChar char="q"/>
            </a:pPr>
            <a:r>
              <a:rPr lang="nl-NL" sz="2400" dirty="0" smtClean="0"/>
              <a:t> Dan.7:25 </a:t>
            </a:r>
            <a:r>
              <a:rPr lang="nl-NL" sz="2400" dirty="0" smtClean="0">
                <a:sym typeface="Wingdings" panose="05000000000000000000" pitchFamily="2" charset="2"/>
              </a:rPr>
              <a:t> ‘d</a:t>
            </a:r>
            <a:r>
              <a:rPr lang="nl-NL" sz="2400" dirty="0" smtClean="0"/>
              <a:t>e heiligen van de </a:t>
            </a:r>
            <a:r>
              <a:rPr lang="nl-NL" sz="2400" dirty="0" err="1" smtClean="0"/>
              <a:t>allerhoogsten</a:t>
            </a:r>
            <a:r>
              <a:rPr lang="nl-NL" sz="2400" dirty="0" smtClean="0"/>
              <a:t>’</a:t>
            </a:r>
          </a:p>
          <a:p>
            <a:pPr marL="285750" indent="-285750">
              <a:buFont typeface="Wingdings" panose="05000000000000000000" pitchFamily="2" charset="2"/>
              <a:buChar char="q"/>
            </a:pPr>
            <a:r>
              <a:rPr lang="nl-NL" sz="2400" dirty="0" smtClean="0"/>
              <a:t> Opb.12 </a:t>
            </a:r>
            <a:r>
              <a:rPr lang="nl-NL" sz="2400" dirty="0" smtClean="0">
                <a:sym typeface="Wingdings" panose="05000000000000000000" pitchFamily="2" charset="2"/>
              </a:rPr>
              <a:t> de vrouw (‘de </a:t>
            </a:r>
            <a:r>
              <a:rPr lang="nl-NL" sz="2400" dirty="0" err="1" smtClean="0">
                <a:sym typeface="Wingdings" panose="05000000000000000000" pitchFamily="2" charset="2"/>
              </a:rPr>
              <a:t>overigen</a:t>
            </a:r>
            <a:r>
              <a:rPr lang="nl-NL" sz="2400" dirty="0" smtClean="0">
                <a:sym typeface="Wingdings" panose="05000000000000000000" pitchFamily="2" charset="2"/>
              </a:rPr>
              <a:t> van haar zaad’, vers 17)</a:t>
            </a:r>
            <a:endParaRPr lang="nl-NL" sz="2400" dirty="0"/>
          </a:p>
        </p:txBody>
      </p:sp>
    </p:spTree>
    <p:extLst>
      <p:ext uri="{BB962C8B-B14F-4D97-AF65-F5344CB8AC3E}">
        <p14:creationId xmlns:p14="http://schemas.microsoft.com/office/powerpoint/2010/main" val="15416833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4" y="487326"/>
            <a:ext cx="10660169" cy="2092881"/>
          </a:xfrm>
          <a:prstGeom prst="rect">
            <a:avLst/>
          </a:prstGeom>
          <a:ln w="12700">
            <a:noFill/>
          </a:ln>
        </p:spPr>
        <p:txBody>
          <a:bodyPr wrap="square">
            <a:spAutoFit/>
          </a:bodyPr>
          <a:lstStyle/>
          <a:p>
            <a:r>
              <a:rPr lang="nl-NL" sz="2600" b="1" dirty="0" smtClean="0"/>
              <a:t>Openbaring 13</a:t>
            </a:r>
          </a:p>
          <a:p>
            <a:r>
              <a:rPr lang="nl-NL" sz="2600" dirty="0">
                <a:solidFill>
                  <a:schemeClr val="bg1">
                    <a:lumMod val="65000"/>
                  </a:schemeClr>
                </a:solidFill>
              </a:rPr>
              <a:t>7 En het werd aan hem gegeven om oorlog te voeren tegen de heiligen en om hen te overwinnen, en hem werd macht gegeven over elke stam, volk, taal en natie.</a:t>
            </a:r>
          </a:p>
          <a:p>
            <a:r>
              <a:rPr lang="nl-NL" sz="2600" dirty="0" smtClean="0"/>
              <a:t>8 </a:t>
            </a:r>
            <a:r>
              <a:rPr lang="nl-NL" sz="2600" dirty="0"/>
              <a:t>En allen die op </a:t>
            </a:r>
            <a:r>
              <a:rPr lang="nl-NL" sz="2600" strike="sngStrike" dirty="0"/>
              <a:t>de aarde</a:t>
            </a:r>
            <a:r>
              <a:rPr lang="nl-NL" sz="2600" dirty="0"/>
              <a:t> </a:t>
            </a:r>
            <a:r>
              <a:rPr lang="nl-NL" sz="2600" dirty="0" smtClean="0"/>
              <a:t>het land wonen</a:t>
            </a:r>
            <a:r>
              <a:rPr lang="nl-NL" sz="2600" dirty="0"/>
              <a:t>, zullen het </a:t>
            </a:r>
            <a:r>
              <a:rPr lang="nl-NL" sz="2600" dirty="0" smtClean="0"/>
              <a:t>aanbidden (…)</a:t>
            </a:r>
            <a:endParaRPr lang="nl-NL" sz="2600" dirty="0"/>
          </a:p>
        </p:txBody>
      </p:sp>
    </p:spTree>
    <p:extLst>
      <p:ext uri="{BB962C8B-B14F-4D97-AF65-F5344CB8AC3E}">
        <p14:creationId xmlns:p14="http://schemas.microsoft.com/office/powerpoint/2010/main" val="37865736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3083669" y="2701636"/>
            <a:ext cx="5862904" cy="1785104"/>
          </a:xfrm>
          <a:prstGeom prst="rect">
            <a:avLst/>
          </a:prstGeom>
          <a:noFill/>
        </p:spPr>
        <p:txBody>
          <a:bodyPr wrap="square" rtlCol="0">
            <a:spAutoFit/>
          </a:bodyPr>
          <a:lstStyle/>
          <a:p>
            <a:pPr algn="ctr"/>
            <a:r>
              <a:rPr lang="nl-NL" sz="7000" b="1" dirty="0" smtClean="0"/>
              <a:t>Openbaring 13</a:t>
            </a:r>
          </a:p>
          <a:p>
            <a:pPr algn="ctr"/>
            <a:r>
              <a:rPr lang="nl-NL" sz="4000" b="1" dirty="0" smtClean="0"/>
              <a:t>(beest 2)</a:t>
            </a:r>
            <a:endParaRPr lang="nl-NL" sz="4000" b="1" dirty="0"/>
          </a:p>
        </p:txBody>
      </p:sp>
    </p:spTree>
    <p:extLst>
      <p:ext uri="{BB962C8B-B14F-4D97-AF65-F5344CB8AC3E}">
        <p14:creationId xmlns:p14="http://schemas.microsoft.com/office/powerpoint/2010/main" val="26319229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4" y="487326"/>
            <a:ext cx="10660169" cy="2893100"/>
          </a:xfrm>
          <a:prstGeom prst="rect">
            <a:avLst/>
          </a:prstGeom>
          <a:ln w="12700">
            <a:noFill/>
          </a:ln>
        </p:spPr>
        <p:txBody>
          <a:bodyPr wrap="square">
            <a:spAutoFit/>
          </a:bodyPr>
          <a:lstStyle/>
          <a:p>
            <a:r>
              <a:rPr lang="nl-NL" sz="2600" b="1" dirty="0" smtClean="0"/>
              <a:t>Openbaring 13</a:t>
            </a:r>
          </a:p>
          <a:p>
            <a:r>
              <a:rPr lang="nl-NL" sz="2600" dirty="0" smtClean="0"/>
              <a:t>(...)</a:t>
            </a:r>
          </a:p>
          <a:p>
            <a:r>
              <a:rPr lang="nl-NL" sz="2600" dirty="0" smtClean="0"/>
              <a:t>11 </a:t>
            </a:r>
            <a:r>
              <a:rPr lang="nl-NL" sz="2600" dirty="0"/>
              <a:t>En ik zag een ander beest opkomen, uit </a:t>
            </a:r>
            <a:r>
              <a:rPr lang="nl-NL" sz="2600" strike="sngStrike" dirty="0"/>
              <a:t>de </a:t>
            </a:r>
            <a:r>
              <a:rPr lang="nl-NL" sz="2600" strike="sngStrike" dirty="0" smtClean="0"/>
              <a:t>aarde</a:t>
            </a:r>
            <a:r>
              <a:rPr lang="nl-NL" sz="2600" dirty="0" smtClean="0"/>
              <a:t> het land, </a:t>
            </a:r>
            <a:r>
              <a:rPr lang="nl-NL" sz="2600" dirty="0"/>
              <a:t>en het had twee hoorns, </a:t>
            </a:r>
            <a:r>
              <a:rPr lang="nl-NL" sz="2600" dirty="0" smtClean="0"/>
              <a:t>die lijken op die van </a:t>
            </a:r>
            <a:r>
              <a:rPr lang="nl-NL" sz="2600" dirty="0"/>
              <a:t>het Lam, </a:t>
            </a:r>
            <a:r>
              <a:rPr lang="nl-NL" sz="2600" dirty="0" smtClean="0"/>
              <a:t>en het </a:t>
            </a:r>
            <a:r>
              <a:rPr lang="nl-NL" sz="2600" dirty="0"/>
              <a:t>sprak als de draak.</a:t>
            </a:r>
          </a:p>
          <a:p>
            <a:r>
              <a:rPr lang="nl-NL" sz="2600" dirty="0">
                <a:solidFill>
                  <a:schemeClr val="bg1">
                    <a:lumMod val="65000"/>
                  </a:schemeClr>
                </a:solidFill>
              </a:rPr>
              <a:t>12 En het oefent al de macht van het eerste beest voor zijn ogen uit, en het maakt dat </a:t>
            </a:r>
            <a:r>
              <a:rPr lang="nl-NL" sz="2600" strike="sngStrike" dirty="0">
                <a:solidFill>
                  <a:schemeClr val="bg1">
                    <a:lumMod val="65000"/>
                  </a:schemeClr>
                </a:solidFill>
              </a:rPr>
              <a:t>de aarde </a:t>
            </a:r>
            <a:r>
              <a:rPr lang="nl-NL" sz="2600" dirty="0">
                <a:solidFill>
                  <a:schemeClr val="bg1">
                    <a:lumMod val="65000"/>
                  </a:schemeClr>
                </a:solidFill>
              </a:rPr>
              <a:t>het </a:t>
            </a:r>
            <a:r>
              <a:rPr lang="nl-NL" sz="2600" dirty="0" smtClean="0">
                <a:solidFill>
                  <a:schemeClr val="bg1">
                    <a:lumMod val="65000"/>
                  </a:schemeClr>
                </a:solidFill>
              </a:rPr>
              <a:t>land en </a:t>
            </a:r>
            <a:r>
              <a:rPr lang="nl-NL" sz="2600" dirty="0">
                <a:solidFill>
                  <a:schemeClr val="bg1">
                    <a:lumMod val="65000"/>
                  </a:schemeClr>
                </a:solidFill>
              </a:rPr>
              <a:t>zij die er wonen het eerste beest aanbidden, waarvan de dodelijke wond genezen was</a:t>
            </a:r>
            <a:r>
              <a:rPr lang="nl-NL" sz="2600" dirty="0" smtClean="0">
                <a:solidFill>
                  <a:schemeClr val="bg1">
                    <a:lumMod val="65000"/>
                  </a:schemeClr>
                </a:solidFill>
              </a:rPr>
              <a:t>.</a:t>
            </a:r>
            <a:endParaRPr lang="nl-NL" sz="2600" dirty="0">
              <a:solidFill>
                <a:schemeClr val="bg1">
                  <a:lumMod val="65000"/>
                </a:schemeClr>
              </a:solidFill>
            </a:endParaRPr>
          </a:p>
        </p:txBody>
      </p:sp>
    </p:spTree>
    <p:extLst>
      <p:ext uri="{BB962C8B-B14F-4D97-AF65-F5344CB8AC3E}">
        <p14:creationId xmlns:p14="http://schemas.microsoft.com/office/powerpoint/2010/main" val="804905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372417" y="270163"/>
            <a:ext cx="11265402" cy="6555641"/>
          </a:xfrm>
          <a:prstGeom prst="rect">
            <a:avLst/>
          </a:prstGeom>
        </p:spPr>
        <p:txBody>
          <a:bodyPr wrap="square">
            <a:spAutoFit/>
          </a:bodyPr>
          <a:lstStyle/>
          <a:p>
            <a:r>
              <a:rPr lang="nl-NL" sz="2800" b="1" dirty="0" smtClean="0">
                <a:solidFill>
                  <a:srgbClr val="002060"/>
                </a:solidFill>
              </a:rPr>
              <a:t>Daniël 3</a:t>
            </a:r>
          </a:p>
          <a:p>
            <a:r>
              <a:rPr lang="nl-NL" sz="2800" dirty="0" smtClean="0">
                <a:solidFill>
                  <a:srgbClr val="002060"/>
                </a:solidFill>
              </a:rPr>
              <a:t>4 </a:t>
            </a:r>
            <a:r>
              <a:rPr lang="nl-NL" sz="2800" dirty="0">
                <a:solidFill>
                  <a:srgbClr val="002060"/>
                </a:solidFill>
              </a:rPr>
              <a:t>En een heraut riep met kracht: Men zegt u aan, volken, natiën en talen:</a:t>
            </a:r>
          </a:p>
          <a:p>
            <a:r>
              <a:rPr lang="nl-NL" sz="2800" dirty="0">
                <a:solidFill>
                  <a:srgbClr val="002060"/>
                </a:solidFill>
              </a:rPr>
              <a:t>5 Op het moment dat u het geluid hoort van de hoorn, fluit, citer, luit, lier, panfluit, en </a:t>
            </a:r>
            <a:r>
              <a:rPr lang="nl-NL" sz="2800" dirty="0" smtClean="0">
                <a:solidFill>
                  <a:srgbClr val="002060"/>
                </a:solidFill>
              </a:rPr>
              <a:t>alle soorten van muziek, </a:t>
            </a:r>
            <a:r>
              <a:rPr lang="nl-NL" sz="2800" dirty="0">
                <a:solidFill>
                  <a:srgbClr val="002060"/>
                </a:solidFill>
              </a:rPr>
              <a:t>moet u neervallen en het gouden beeld aanbidden dat koning Nebukadnezar heeft opgericht.</a:t>
            </a:r>
          </a:p>
          <a:p>
            <a:r>
              <a:rPr lang="nl-NL" sz="2800" dirty="0">
                <a:solidFill>
                  <a:srgbClr val="002060"/>
                </a:solidFill>
              </a:rPr>
              <a:t>6 Wie niet neervalt en aanbidt, zal op hetzelfde ogenblik midden in de brandende vuuroven worden geworpen.</a:t>
            </a:r>
          </a:p>
          <a:p>
            <a:r>
              <a:rPr lang="nl-NL" sz="2800" dirty="0">
                <a:solidFill>
                  <a:srgbClr val="002060"/>
                </a:solidFill>
              </a:rPr>
              <a:t>7 Daarom, zodra al de volken het geluid hoorden van de hoorn, fluit, citer, luit, lier, en </a:t>
            </a:r>
            <a:r>
              <a:rPr lang="nl-NL" sz="2800" dirty="0" smtClean="0">
                <a:solidFill>
                  <a:srgbClr val="002060"/>
                </a:solidFill>
              </a:rPr>
              <a:t>alle soorten van muziek, </a:t>
            </a:r>
            <a:r>
              <a:rPr lang="nl-NL" sz="2800" dirty="0">
                <a:solidFill>
                  <a:srgbClr val="002060"/>
                </a:solidFill>
              </a:rPr>
              <a:t>vielen op datzelfde tijdstip alle volken, natiën en talen neer, en aanbaden het gouden beeld dat koning Nebukadnezar had opgericht.</a:t>
            </a:r>
          </a:p>
          <a:p>
            <a:r>
              <a:rPr lang="nl-NL" sz="2800" dirty="0">
                <a:solidFill>
                  <a:srgbClr val="002060"/>
                </a:solidFill>
              </a:rPr>
              <a:t>8 Daarom kwamen op datzelfde tijdstip Chaldeeuwse mannen naar voren, die de Joden openlijk beschuldigden.</a:t>
            </a:r>
          </a:p>
          <a:p>
            <a:r>
              <a:rPr lang="nl-NL" sz="2800" dirty="0">
                <a:solidFill>
                  <a:srgbClr val="002060"/>
                </a:solidFill>
              </a:rPr>
              <a:t>9 Zij namen het woord en zeiden tegen koning Nebukadnezar: O koning, leef </a:t>
            </a:r>
            <a:r>
              <a:rPr lang="nl-NL" sz="2800" dirty="0" smtClean="0">
                <a:solidFill>
                  <a:srgbClr val="002060"/>
                </a:solidFill>
              </a:rPr>
              <a:t>tot de </a:t>
            </a:r>
            <a:r>
              <a:rPr lang="nl-NL" sz="2800" dirty="0" err="1" smtClean="0">
                <a:solidFill>
                  <a:srgbClr val="002060"/>
                </a:solidFill>
              </a:rPr>
              <a:t>aeonen</a:t>
            </a:r>
            <a:r>
              <a:rPr lang="nl-NL" sz="2800" dirty="0" smtClean="0">
                <a:solidFill>
                  <a:srgbClr val="002060"/>
                </a:solidFill>
              </a:rPr>
              <a:t>!</a:t>
            </a:r>
            <a:endParaRPr lang="nl-NL" sz="2800" dirty="0">
              <a:solidFill>
                <a:srgbClr val="002060"/>
              </a:solidFill>
            </a:endParaRPr>
          </a:p>
        </p:txBody>
      </p:sp>
    </p:spTree>
    <p:extLst>
      <p:ext uri="{BB962C8B-B14F-4D97-AF65-F5344CB8AC3E}">
        <p14:creationId xmlns:p14="http://schemas.microsoft.com/office/powerpoint/2010/main" val="30151462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4" y="487326"/>
            <a:ext cx="10660169" cy="2893100"/>
          </a:xfrm>
          <a:prstGeom prst="rect">
            <a:avLst/>
          </a:prstGeom>
          <a:ln w="12700">
            <a:noFill/>
          </a:ln>
        </p:spPr>
        <p:txBody>
          <a:bodyPr wrap="square">
            <a:spAutoFit/>
          </a:bodyPr>
          <a:lstStyle/>
          <a:p>
            <a:r>
              <a:rPr lang="nl-NL" sz="2600" b="1" dirty="0" smtClean="0"/>
              <a:t>Openbaring 13</a:t>
            </a:r>
          </a:p>
          <a:p>
            <a:r>
              <a:rPr lang="nl-NL" sz="2600" dirty="0" smtClean="0"/>
              <a:t>(...)</a:t>
            </a:r>
          </a:p>
          <a:p>
            <a:r>
              <a:rPr lang="nl-NL" sz="2600" dirty="0" smtClean="0"/>
              <a:t>11 </a:t>
            </a:r>
            <a:r>
              <a:rPr lang="nl-NL" sz="2600" dirty="0"/>
              <a:t>En ik zag een ander beest opkomen, uit </a:t>
            </a:r>
            <a:r>
              <a:rPr lang="nl-NL" sz="2600" strike="sngStrike" dirty="0"/>
              <a:t>de </a:t>
            </a:r>
            <a:r>
              <a:rPr lang="nl-NL" sz="2600" strike="sngStrike" dirty="0" smtClean="0"/>
              <a:t>aarde</a:t>
            </a:r>
            <a:r>
              <a:rPr lang="nl-NL" sz="2600" dirty="0" smtClean="0"/>
              <a:t> het land, </a:t>
            </a:r>
            <a:r>
              <a:rPr lang="nl-NL" sz="2600" dirty="0"/>
              <a:t>en het had twee hoorns, </a:t>
            </a:r>
            <a:r>
              <a:rPr lang="nl-NL" sz="2600" dirty="0" smtClean="0"/>
              <a:t>die lijken op die van </a:t>
            </a:r>
            <a:r>
              <a:rPr lang="nl-NL" sz="2600" dirty="0"/>
              <a:t>het Lam, </a:t>
            </a:r>
            <a:r>
              <a:rPr lang="nl-NL" sz="2600" dirty="0" smtClean="0"/>
              <a:t>en het </a:t>
            </a:r>
            <a:r>
              <a:rPr lang="nl-NL" sz="2600" dirty="0"/>
              <a:t>sprak als de draak.</a:t>
            </a:r>
          </a:p>
          <a:p>
            <a:r>
              <a:rPr lang="nl-NL" sz="2600" dirty="0">
                <a:solidFill>
                  <a:schemeClr val="bg1">
                    <a:lumMod val="65000"/>
                  </a:schemeClr>
                </a:solidFill>
              </a:rPr>
              <a:t>12 En het oefent al de macht van het eerste beest voor zijn ogen uit, en het maakt dat </a:t>
            </a:r>
            <a:r>
              <a:rPr lang="nl-NL" sz="2600" strike="sngStrike" dirty="0">
                <a:solidFill>
                  <a:schemeClr val="bg1">
                    <a:lumMod val="65000"/>
                  </a:schemeClr>
                </a:solidFill>
              </a:rPr>
              <a:t>de aarde </a:t>
            </a:r>
            <a:r>
              <a:rPr lang="nl-NL" sz="2600" dirty="0">
                <a:solidFill>
                  <a:schemeClr val="bg1">
                    <a:lumMod val="65000"/>
                  </a:schemeClr>
                </a:solidFill>
              </a:rPr>
              <a:t>het </a:t>
            </a:r>
            <a:r>
              <a:rPr lang="nl-NL" sz="2600" dirty="0" smtClean="0">
                <a:solidFill>
                  <a:schemeClr val="bg1">
                    <a:lumMod val="65000"/>
                  </a:schemeClr>
                </a:solidFill>
              </a:rPr>
              <a:t>land en </a:t>
            </a:r>
            <a:r>
              <a:rPr lang="nl-NL" sz="2600" dirty="0">
                <a:solidFill>
                  <a:schemeClr val="bg1">
                    <a:lumMod val="65000"/>
                  </a:schemeClr>
                </a:solidFill>
              </a:rPr>
              <a:t>zij die er wonen het eerste beest aanbidden, waarvan de dodelijke wond genezen was</a:t>
            </a:r>
            <a:r>
              <a:rPr lang="nl-NL" sz="2600" dirty="0" smtClean="0">
                <a:solidFill>
                  <a:schemeClr val="bg1">
                    <a:lumMod val="65000"/>
                  </a:schemeClr>
                </a:solidFill>
              </a:rPr>
              <a:t>.</a:t>
            </a:r>
            <a:endParaRPr lang="nl-NL" sz="2600" dirty="0">
              <a:solidFill>
                <a:schemeClr val="bg1">
                  <a:lumMod val="65000"/>
                </a:schemeClr>
              </a:solidFill>
            </a:endParaRPr>
          </a:p>
        </p:txBody>
      </p:sp>
      <p:sp>
        <p:nvSpPr>
          <p:cNvPr id="2" name="Tekstvak 1"/>
          <p:cNvSpPr txBox="1"/>
          <p:nvPr/>
        </p:nvSpPr>
        <p:spPr>
          <a:xfrm>
            <a:off x="1962150" y="4495800"/>
            <a:ext cx="8915400" cy="461665"/>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400" dirty="0" smtClean="0"/>
              <a:t>Het tweede beest is ‘de valse profeet’, ook genoemd: de antichrist</a:t>
            </a:r>
            <a:endParaRPr lang="nl-NL" sz="2400" dirty="0"/>
          </a:p>
        </p:txBody>
      </p:sp>
    </p:spTree>
    <p:extLst>
      <p:ext uri="{BB962C8B-B14F-4D97-AF65-F5344CB8AC3E}">
        <p14:creationId xmlns:p14="http://schemas.microsoft.com/office/powerpoint/2010/main" val="4551616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3953687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4" y="487326"/>
            <a:ext cx="10660169" cy="2893100"/>
          </a:xfrm>
          <a:prstGeom prst="rect">
            <a:avLst/>
          </a:prstGeom>
          <a:ln w="12700">
            <a:noFill/>
          </a:ln>
        </p:spPr>
        <p:txBody>
          <a:bodyPr wrap="square">
            <a:spAutoFit/>
          </a:bodyPr>
          <a:lstStyle/>
          <a:p>
            <a:r>
              <a:rPr lang="nl-NL" sz="2600" b="1" dirty="0" smtClean="0"/>
              <a:t>1 Johannes 4</a:t>
            </a:r>
          </a:p>
          <a:p>
            <a:r>
              <a:rPr lang="nl-NL" sz="2600" dirty="0"/>
              <a:t>1 Geliefden, geloof niet elke geest, maar beproef de geesten of zij uit God zijn; want er zijn veel </a:t>
            </a:r>
            <a:r>
              <a:rPr lang="nl-NL" sz="2600" b="1" dirty="0"/>
              <a:t>valse profeten</a:t>
            </a:r>
            <a:r>
              <a:rPr lang="nl-NL" sz="2600" dirty="0"/>
              <a:t> </a:t>
            </a:r>
            <a:r>
              <a:rPr lang="nl-NL" sz="2600" b="1" dirty="0"/>
              <a:t>in de wereld </a:t>
            </a:r>
            <a:r>
              <a:rPr lang="nl-NL" sz="2600" b="1" dirty="0" smtClean="0"/>
              <a:t>uitgegaan</a:t>
            </a:r>
            <a:r>
              <a:rPr lang="nl-NL" sz="2600" dirty="0" smtClean="0"/>
              <a:t>.</a:t>
            </a:r>
          </a:p>
          <a:p>
            <a:r>
              <a:rPr lang="nl-NL" sz="2600" dirty="0" smtClean="0"/>
              <a:t>(…)</a:t>
            </a:r>
          </a:p>
          <a:p>
            <a:r>
              <a:rPr lang="nl-NL" sz="2600" dirty="0" smtClean="0"/>
              <a:t>3 en elke </a:t>
            </a:r>
            <a:r>
              <a:rPr lang="nl-NL" sz="2600" dirty="0"/>
              <a:t>geest die niet belijdt dat Jezus Christus in het vlees gekomen is, is niet uit God; maar dat is </a:t>
            </a:r>
            <a:r>
              <a:rPr lang="nl-NL" sz="2600" b="1" dirty="0"/>
              <a:t>de geest van de antichrist</a:t>
            </a:r>
            <a:r>
              <a:rPr lang="nl-NL" sz="2600" dirty="0"/>
              <a:t>, waarvan u gehoord hebt dat hij komt, en </a:t>
            </a:r>
            <a:r>
              <a:rPr lang="nl-NL" sz="2600" b="1" dirty="0"/>
              <a:t>die nu al in de wereld is</a:t>
            </a:r>
            <a:r>
              <a:rPr lang="nl-NL" sz="2600" dirty="0"/>
              <a:t>.</a:t>
            </a:r>
          </a:p>
        </p:txBody>
      </p:sp>
    </p:spTree>
    <p:extLst>
      <p:ext uri="{BB962C8B-B14F-4D97-AF65-F5344CB8AC3E}">
        <p14:creationId xmlns:p14="http://schemas.microsoft.com/office/powerpoint/2010/main" val="5244707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4" y="487326"/>
            <a:ext cx="10660169" cy="2092881"/>
          </a:xfrm>
          <a:prstGeom prst="rect">
            <a:avLst/>
          </a:prstGeom>
          <a:ln w="12700">
            <a:noFill/>
          </a:ln>
        </p:spPr>
        <p:txBody>
          <a:bodyPr wrap="square">
            <a:spAutoFit/>
          </a:bodyPr>
          <a:lstStyle/>
          <a:p>
            <a:r>
              <a:rPr lang="nl-NL" sz="2600" b="1" dirty="0" smtClean="0"/>
              <a:t>Openbaring 19</a:t>
            </a:r>
          </a:p>
          <a:p>
            <a:r>
              <a:rPr lang="nl-NL" sz="2600" dirty="0"/>
              <a:t>20 En het beest werd gegrepen, en met hem </a:t>
            </a:r>
            <a:r>
              <a:rPr lang="nl-NL" sz="2600" b="1" dirty="0"/>
              <a:t>de valse profeet</a:t>
            </a:r>
            <a:r>
              <a:rPr lang="nl-NL" sz="2600" dirty="0"/>
              <a:t>, die in zijn tegenwoordigheid de tekenen gedaan had, waardoor hij hen misleid had die het merkteken van het beest ontvangen hadden en die zijn beeld aanbeden hadden.</a:t>
            </a:r>
          </a:p>
        </p:txBody>
      </p:sp>
    </p:spTree>
    <p:extLst>
      <p:ext uri="{BB962C8B-B14F-4D97-AF65-F5344CB8AC3E}">
        <p14:creationId xmlns:p14="http://schemas.microsoft.com/office/powerpoint/2010/main" val="31725072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4" y="487326"/>
            <a:ext cx="10660169" cy="2893100"/>
          </a:xfrm>
          <a:prstGeom prst="rect">
            <a:avLst/>
          </a:prstGeom>
          <a:ln w="12700">
            <a:noFill/>
          </a:ln>
        </p:spPr>
        <p:txBody>
          <a:bodyPr wrap="square">
            <a:spAutoFit/>
          </a:bodyPr>
          <a:lstStyle/>
          <a:p>
            <a:r>
              <a:rPr lang="nl-NL" sz="2600" b="1" dirty="0" smtClean="0"/>
              <a:t>Openbaring 13</a:t>
            </a:r>
          </a:p>
          <a:p>
            <a:r>
              <a:rPr lang="nl-NL" sz="2600" dirty="0" smtClean="0"/>
              <a:t>(...)</a:t>
            </a:r>
          </a:p>
          <a:p>
            <a:r>
              <a:rPr lang="nl-NL" sz="2600" dirty="0" smtClean="0">
                <a:solidFill>
                  <a:schemeClr val="bg1">
                    <a:lumMod val="65000"/>
                  </a:schemeClr>
                </a:solidFill>
              </a:rPr>
              <a:t>11 </a:t>
            </a:r>
            <a:r>
              <a:rPr lang="nl-NL" sz="2600" dirty="0">
                <a:solidFill>
                  <a:schemeClr val="bg1">
                    <a:lumMod val="65000"/>
                  </a:schemeClr>
                </a:solidFill>
              </a:rPr>
              <a:t>En ik zag een ander beest opkomen, uit </a:t>
            </a:r>
            <a:r>
              <a:rPr lang="nl-NL" sz="2600" strike="sngStrike" dirty="0">
                <a:solidFill>
                  <a:schemeClr val="bg1">
                    <a:lumMod val="65000"/>
                  </a:schemeClr>
                </a:solidFill>
              </a:rPr>
              <a:t>de </a:t>
            </a:r>
            <a:r>
              <a:rPr lang="nl-NL" sz="2600" strike="sngStrike" dirty="0" smtClean="0">
                <a:solidFill>
                  <a:schemeClr val="bg1">
                    <a:lumMod val="65000"/>
                  </a:schemeClr>
                </a:solidFill>
              </a:rPr>
              <a:t>aarde</a:t>
            </a:r>
            <a:r>
              <a:rPr lang="nl-NL" sz="2600" dirty="0" smtClean="0">
                <a:solidFill>
                  <a:schemeClr val="bg1">
                    <a:lumMod val="65000"/>
                  </a:schemeClr>
                </a:solidFill>
              </a:rPr>
              <a:t> het land, </a:t>
            </a:r>
            <a:r>
              <a:rPr lang="nl-NL" sz="2600" dirty="0">
                <a:solidFill>
                  <a:schemeClr val="bg1">
                    <a:lumMod val="65000"/>
                  </a:schemeClr>
                </a:solidFill>
              </a:rPr>
              <a:t>en het had twee hoorns, </a:t>
            </a:r>
            <a:r>
              <a:rPr lang="nl-NL" sz="2600" dirty="0" smtClean="0">
                <a:solidFill>
                  <a:schemeClr val="bg1">
                    <a:lumMod val="65000"/>
                  </a:schemeClr>
                </a:solidFill>
              </a:rPr>
              <a:t>die lijken op die van </a:t>
            </a:r>
            <a:r>
              <a:rPr lang="nl-NL" sz="2600" dirty="0">
                <a:solidFill>
                  <a:schemeClr val="bg1">
                    <a:lumMod val="65000"/>
                  </a:schemeClr>
                </a:solidFill>
              </a:rPr>
              <a:t>het Lam, </a:t>
            </a:r>
            <a:r>
              <a:rPr lang="nl-NL" sz="2600" dirty="0" smtClean="0">
                <a:solidFill>
                  <a:schemeClr val="bg1">
                    <a:lumMod val="65000"/>
                  </a:schemeClr>
                </a:solidFill>
              </a:rPr>
              <a:t>en het </a:t>
            </a:r>
            <a:r>
              <a:rPr lang="nl-NL" sz="2600" dirty="0">
                <a:solidFill>
                  <a:schemeClr val="bg1">
                    <a:lumMod val="65000"/>
                  </a:schemeClr>
                </a:solidFill>
              </a:rPr>
              <a:t>sprak als de draak.</a:t>
            </a:r>
          </a:p>
          <a:p>
            <a:r>
              <a:rPr lang="nl-NL" sz="2600" dirty="0"/>
              <a:t>12 En het oefent al de macht van het eerste beest voor zijn ogen uit, en het maakt dat </a:t>
            </a:r>
            <a:r>
              <a:rPr lang="nl-NL" sz="2600" strike="sngStrike" dirty="0"/>
              <a:t>de aarde</a:t>
            </a:r>
            <a:r>
              <a:rPr lang="nl-NL" sz="2600" dirty="0"/>
              <a:t> </a:t>
            </a:r>
            <a:r>
              <a:rPr lang="nl-NL" sz="2600" dirty="0" smtClean="0"/>
              <a:t>het land en </a:t>
            </a:r>
            <a:r>
              <a:rPr lang="nl-NL" sz="2600" dirty="0"/>
              <a:t>zij die er wonen het eerste beest aanbidden, waarvan de dodelijke wond genezen was</a:t>
            </a:r>
            <a:r>
              <a:rPr lang="nl-NL" sz="2600" dirty="0" smtClean="0"/>
              <a:t>.</a:t>
            </a:r>
            <a:endParaRPr lang="nl-NL" sz="2600" dirty="0"/>
          </a:p>
        </p:txBody>
      </p:sp>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494" y="5192704"/>
            <a:ext cx="7278116" cy="1209844"/>
          </a:xfrm>
          <a:prstGeom prst="rect">
            <a:avLst/>
          </a:prstGeom>
        </p:spPr>
      </p:pic>
    </p:spTree>
    <p:extLst>
      <p:ext uri="{BB962C8B-B14F-4D97-AF65-F5344CB8AC3E}">
        <p14:creationId xmlns:p14="http://schemas.microsoft.com/office/powerpoint/2010/main" val="21799620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4" y="487326"/>
            <a:ext cx="10660169" cy="2893100"/>
          </a:xfrm>
          <a:prstGeom prst="rect">
            <a:avLst/>
          </a:prstGeom>
          <a:ln w="12700">
            <a:noFill/>
          </a:ln>
        </p:spPr>
        <p:txBody>
          <a:bodyPr wrap="square">
            <a:spAutoFit/>
          </a:bodyPr>
          <a:lstStyle/>
          <a:p>
            <a:r>
              <a:rPr lang="nl-NL" sz="2600" b="1" dirty="0" smtClean="0"/>
              <a:t>Openbaring 13</a:t>
            </a:r>
          </a:p>
          <a:p>
            <a:r>
              <a:rPr lang="nl-NL" sz="2600" dirty="0" smtClean="0"/>
              <a:t>13 </a:t>
            </a:r>
            <a:r>
              <a:rPr lang="nl-NL" sz="2600" dirty="0"/>
              <a:t>En het doet grote tekenen, zodat het zelfs vuur uit de hemel laat neerkomen op </a:t>
            </a:r>
            <a:r>
              <a:rPr lang="nl-NL" sz="2600" strike="sngStrike" dirty="0"/>
              <a:t>de </a:t>
            </a:r>
            <a:r>
              <a:rPr lang="nl-NL" sz="2600" strike="sngStrike" dirty="0" smtClean="0"/>
              <a:t>aarde</a:t>
            </a:r>
            <a:r>
              <a:rPr lang="nl-NL" sz="2600" dirty="0" smtClean="0"/>
              <a:t> het land, </a:t>
            </a:r>
            <a:r>
              <a:rPr lang="nl-NL" sz="2600" dirty="0"/>
              <a:t>voor de ogen van de mensen.</a:t>
            </a:r>
          </a:p>
          <a:p>
            <a:r>
              <a:rPr lang="nl-NL" sz="2600" dirty="0">
                <a:solidFill>
                  <a:schemeClr val="bg1">
                    <a:lumMod val="65000"/>
                  </a:schemeClr>
                </a:solidFill>
              </a:rPr>
              <a:t>14 En het misleidt hen die op </a:t>
            </a:r>
            <a:r>
              <a:rPr lang="nl-NL" sz="2600" strike="sngStrike" dirty="0">
                <a:solidFill>
                  <a:schemeClr val="bg1">
                    <a:lumMod val="65000"/>
                  </a:schemeClr>
                </a:solidFill>
              </a:rPr>
              <a:t>de aarde</a:t>
            </a:r>
            <a:r>
              <a:rPr lang="nl-NL" sz="2600" dirty="0">
                <a:solidFill>
                  <a:schemeClr val="bg1">
                    <a:lumMod val="65000"/>
                  </a:schemeClr>
                </a:solidFill>
              </a:rPr>
              <a:t> </a:t>
            </a:r>
            <a:r>
              <a:rPr lang="nl-NL" sz="2600" dirty="0" smtClean="0">
                <a:solidFill>
                  <a:schemeClr val="bg1">
                    <a:lumMod val="65000"/>
                  </a:schemeClr>
                </a:solidFill>
              </a:rPr>
              <a:t>het land wonen </a:t>
            </a:r>
            <a:r>
              <a:rPr lang="nl-NL" sz="2600" dirty="0">
                <a:solidFill>
                  <a:schemeClr val="bg1">
                    <a:lumMod val="65000"/>
                  </a:schemeClr>
                </a:solidFill>
              </a:rPr>
              <a:t>door middel van de tekenen die het gegeven zijn te doen voor de ogen van het beest. En het zegt tegen hen die op de aarde wonen, dat zij een beeld moeten maken voor het beest dat de wond van het zwaard had en weer levend werd</a:t>
            </a:r>
            <a:r>
              <a:rPr lang="nl-NL" sz="2600" dirty="0" smtClean="0">
                <a:solidFill>
                  <a:schemeClr val="bg1">
                    <a:lumMod val="65000"/>
                  </a:schemeClr>
                </a:solidFill>
              </a:rPr>
              <a:t>.</a:t>
            </a:r>
            <a:endParaRPr lang="nl-NL" sz="2600" dirty="0">
              <a:solidFill>
                <a:schemeClr val="bg1">
                  <a:lumMod val="65000"/>
                </a:schemeClr>
              </a:solidFill>
            </a:endParaRPr>
          </a:p>
        </p:txBody>
      </p:sp>
    </p:spTree>
    <p:extLst>
      <p:ext uri="{BB962C8B-B14F-4D97-AF65-F5344CB8AC3E}">
        <p14:creationId xmlns:p14="http://schemas.microsoft.com/office/powerpoint/2010/main" val="34780003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4" y="487326"/>
            <a:ext cx="10660169" cy="2893100"/>
          </a:xfrm>
          <a:prstGeom prst="rect">
            <a:avLst/>
          </a:prstGeom>
          <a:ln w="12700">
            <a:noFill/>
          </a:ln>
        </p:spPr>
        <p:txBody>
          <a:bodyPr wrap="square">
            <a:spAutoFit/>
          </a:bodyPr>
          <a:lstStyle/>
          <a:p>
            <a:r>
              <a:rPr lang="nl-NL" sz="2600" b="1" dirty="0" smtClean="0"/>
              <a:t>Openbaring 13</a:t>
            </a:r>
          </a:p>
          <a:p>
            <a:r>
              <a:rPr lang="nl-NL" sz="2600" dirty="0" smtClean="0">
                <a:solidFill>
                  <a:schemeClr val="bg1">
                    <a:lumMod val="65000"/>
                  </a:schemeClr>
                </a:solidFill>
              </a:rPr>
              <a:t>13 </a:t>
            </a:r>
            <a:r>
              <a:rPr lang="nl-NL" sz="2600" dirty="0">
                <a:solidFill>
                  <a:schemeClr val="bg1">
                    <a:lumMod val="65000"/>
                  </a:schemeClr>
                </a:solidFill>
              </a:rPr>
              <a:t>En het doet grote tekenen, zodat het zelfs vuur uit de hemel laat neerkomen op </a:t>
            </a:r>
            <a:r>
              <a:rPr lang="nl-NL" sz="2600" strike="sngStrike" dirty="0">
                <a:solidFill>
                  <a:schemeClr val="bg1">
                    <a:lumMod val="65000"/>
                  </a:schemeClr>
                </a:solidFill>
              </a:rPr>
              <a:t>de aarde</a:t>
            </a:r>
            <a:r>
              <a:rPr lang="nl-NL" sz="2600" dirty="0">
                <a:solidFill>
                  <a:schemeClr val="bg1">
                    <a:lumMod val="65000"/>
                  </a:schemeClr>
                </a:solidFill>
              </a:rPr>
              <a:t> het land, voor de ogen van de mensen.</a:t>
            </a:r>
          </a:p>
          <a:p>
            <a:r>
              <a:rPr lang="nl-NL" sz="2600" dirty="0"/>
              <a:t>14 En het misleidt hen die op </a:t>
            </a:r>
            <a:r>
              <a:rPr lang="nl-NL" sz="2600" strike="sngStrike" dirty="0"/>
              <a:t>de </a:t>
            </a:r>
            <a:r>
              <a:rPr lang="nl-NL" sz="2600" strike="sngStrike" dirty="0" smtClean="0"/>
              <a:t>aarde</a:t>
            </a:r>
            <a:r>
              <a:rPr lang="nl-NL" sz="2600" dirty="0" smtClean="0"/>
              <a:t> het land wonen </a:t>
            </a:r>
            <a:r>
              <a:rPr lang="nl-NL" sz="2600" dirty="0"/>
              <a:t>door middel van de tekenen die het gegeven zijn te doen voor de ogen van het beest. </a:t>
            </a:r>
            <a:r>
              <a:rPr lang="nl-NL" sz="2600" dirty="0">
                <a:solidFill>
                  <a:schemeClr val="bg1">
                    <a:lumMod val="65000"/>
                  </a:schemeClr>
                </a:solidFill>
              </a:rPr>
              <a:t>En het zegt tegen hen die op de aarde wonen, dat zij een beeld moeten maken voor het beest dat de wond van het zwaard had en weer levend werd</a:t>
            </a:r>
            <a:r>
              <a:rPr lang="nl-NL" sz="2600" dirty="0" smtClean="0">
                <a:solidFill>
                  <a:schemeClr val="bg1">
                    <a:lumMod val="65000"/>
                  </a:schemeClr>
                </a:solidFill>
              </a:rPr>
              <a:t>.</a:t>
            </a:r>
            <a:endParaRPr lang="nl-NL" sz="2600" dirty="0">
              <a:solidFill>
                <a:schemeClr val="bg1">
                  <a:lumMod val="65000"/>
                </a:schemeClr>
              </a:solidFill>
            </a:endParaRPr>
          </a:p>
        </p:txBody>
      </p:sp>
    </p:spTree>
    <p:extLst>
      <p:ext uri="{BB962C8B-B14F-4D97-AF65-F5344CB8AC3E}">
        <p14:creationId xmlns:p14="http://schemas.microsoft.com/office/powerpoint/2010/main" val="16356190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4" y="487326"/>
            <a:ext cx="10660169" cy="2893100"/>
          </a:xfrm>
          <a:prstGeom prst="rect">
            <a:avLst/>
          </a:prstGeom>
          <a:ln w="12700">
            <a:noFill/>
          </a:ln>
        </p:spPr>
        <p:txBody>
          <a:bodyPr wrap="square">
            <a:spAutoFit/>
          </a:bodyPr>
          <a:lstStyle/>
          <a:p>
            <a:r>
              <a:rPr lang="nl-NL" sz="2600" b="1" dirty="0" smtClean="0"/>
              <a:t>Openbaring 13</a:t>
            </a:r>
          </a:p>
          <a:p>
            <a:r>
              <a:rPr lang="nl-NL" sz="2600" dirty="0" smtClean="0">
                <a:solidFill>
                  <a:schemeClr val="bg1">
                    <a:lumMod val="65000"/>
                  </a:schemeClr>
                </a:solidFill>
              </a:rPr>
              <a:t>13 </a:t>
            </a:r>
            <a:r>
              <a:rPr lang="nl-NL" sz="2600" dirty="0">
                <a:solidFill>
                  <a:schemeClr val="bg1">
                    <a:lumMod val="65000"/>
                  </a:schemeClr>
                </a:solidFill>
              </a:rPr>
              <a:t>En het doet grote tekenen, zodat het zelfs vuur uit de hemel laat neerkomen op </a:t>
            </a:r>
            <a:r>
              <a:rPr lang="nl-NL" sz="2600" strike="sngStrike" dirty="0">
                <a:solidFill>
                  <a:schemeClr val="bg1">
                    <a:lumMod val="65000"/>
                  </a:schemeClr>
                </a:solidFill>
              </a:rPr>
              <a:t>de </a:t>
            </a:r>
            <a:r>
              <a:rPr lang="nl-NL" sz="2600" strike="sngStrike" dirty="0" smtClean="0">
                <a:solidFill>
                  <a:schemeClr val="bg1">
                    <a:lumMod val="65000"/>
                  </a:schemeClr>
                </a:solidFill>
              </a:rPr>
              <a:t>aarde</a:t>
            </a:r>
            <a:r>
              <a:rPr lang="nl-NL" sz="2600" dirty="0" smtClean="0">
                <a:solidFill>
                  <a:schemeClr val="bg1">
                    <a:lumMod val="65000"/>
                  </a:schemeClr>
                </a:solidFill>
              </a:rPr>
              <a:t> het land, </a:t>
            </a:r>
            <a:r>
              <a:rPr lang="nl-NL" sz="2600" dirty="0">
                <a:solidFill>
                  <a:schemeClr val="bg1">
                    <a:lumMod val="65000"/>
                  </a:schemeClr>
                </a:solidFill>
              </a:rPr>
              <a:t>voor de ogen van de mensen.</a:t>
            </a:r>
          </a:p>
          <a:p>
            <a:r>
              <a:rPr lang="nl-NL" sz="2600" dirty="0">
                <a:solidFill>
                  <a:schemeClr val="bg1">
                    <a:lumMod val="65000"/>
                  </a:schemeClr>
                </a:solidFill>
              </a:rPr>
              <a:t>14 En het misleidt hen die op </a:t>
            </a:r>
            <a:r>
              <a:rPr lang="nl-NL" sz="2600" strike="sngStrike" dirty="0">
                <a:solidFill>
                  <a:schemeClr val="bg1">
                    <a:lumMod val="65000"/>
                  </a:schemeClr>
                </a:solidFill>
              </a:rPr>
              <a:t>de </a:t>
            </a:r>
            <a:r>
              <a:rPr lang="nl-NL" sz="2600" strike="sngStrike" dirty="0" smtClean="0">
                <a:solidFill>
                  <a:schemeClr val="bg1">
                    <a:lumMod val="65000"/>
                  </a:schemeClr>
                </a:solidFill>
              </a:rPr>
              <a:t>aarde</a:t>
            </a:r>
            <a:r>
              <a:rPr lang="nl-NL" sz="2600" dirty="0" smtClean="0">
                <a:solidFill>
                  <a:schemeClr val="bg1">
                    <a:lumMod val="65000"/>
                  </a:schemeClr>
                </a:solidFill>
              </a:rPr>
              <a:t> het land wonen </a:t>
            </a:r>
            <a:r>
              <a:rPr lang="nl-NL" sz="2600" dirty="0">
                <a:solidFill>
                  <a:schemeClr val="bg1">
                    <a:lumMod val="65000"/>
                  </a:schemeClr>
                </a:solidFill>
              </a:rPr>
              <a:t>door middel van de tekenen die het gegeven zijn te doen voor de ogen van het beest. </a:t>
            </a:r>
            <a:r>
              <a:rPr lang="nl-NL" sz="2600" dirty="0"/>
              <a:t>En het zegt tegen hen die op </a:t>
            </a:r>
            <a:r>
              <a:rPr lang="nl-NL" sz="2600" strike="sngStrike" dirty="0"/>
              <a:t>de </a:t>
            </a:r>
            <a:r>
              <a:rPr lang="nl-NL" sz="2600" strike="sngStrike" dirty="0" smtClean="0"/>
              <a:t>aarde</a:t>
            </a:r>
            <a:r>
              <a:rPr lang="nl-NL" sz="2600" dirty="0" smtClean="0"/>
              <a:t> het land wonen</a:t>
            </a:r>
            <a:r>
              <a:rPr lang="nl-NL" sz="2600" dirty="0"/>
              <a:t>, dat zij een beeld moeten maken voor het beest dat de wond van het zwaard had en weer levend werd</a:t>
            </a:r>
            <a:r>
              <a:rPr lang="nl-NL" sz="2600" dirty="0" smtClean="0"/>
              <a:t>.</a:t>
            </a:r>
            <a:endParaRPr lang="nl-NL" sz="2600" dirty="0"/>
          </a:p>
        </p:txBody>
      </p:sp>
      <p:pic>
        <p:nvPicPr>
          <p:cNvPr id="3" name="Picture 2" descr="\\storage.erasmusmc.nl\m\MyDocs\635005\My Documents\Desktop\009-fiery-furna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8930" y="3621845"/>
            <a:ext cx="3989733" cy="2992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88981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4" y="487326"/>
            <a:ext cx="10660169" cy="2092881"/>
          </a:xfrm>
          <a:prstGeom prst="rect">
            <a:avLst/>
          </a:prstGeom>
          <a:ln w="12700">
            <a:noFill/>
          </a:ln>
        </p:spPr>
        <p:txBody>
          <a:bodyPr wrap="square">
            <a:spAutoFit/>
          </a:bodyPr>
          <a:lstStyle/>
          <a:p>
            <a:r>
              <a:rPr lang="nl-NL" sz="2600" b="1" dirty="0" smtClean="0"/>
              <a:t>Openbaring 13</a:t>
            </a:r>
          </a:p>
          <a:p>
            <a:r>
              <a:rPr lang="nl-NL" sz="2600" dirty="0" smtClean="0"/>
              <a:t>15 </a:t>
            </a:r>
            <a:r>
              <a:rPr lang="nl-NL" sz="2600" dirty="0"/>
              <a:t>En hem werd macht gegeven om een geest te geven aan het beeld van het beest, opdat het beeld van het beest zelfs zou spreken, en zou maken dat allen die het beeld van het beest niet zouden aanbidden, gedood zouden worden</a:t>
            </a:r>
            <a:r>
              <a:rPr lang="nl-NL" sz="2600" dirty="0" smtClean="0"/>
              <a:t>.</a:t>
            </a:r>
            <a:endParaRPr lang="nl-NL" sz="2600" dirty="0"/>
          </a:p>
        </p:txBody>
      </p:sp>
    </p:spTree>
    <p:extLst>
      <p:ext uri="{BB962C8B-B14F-4D97-AF65-F5344CB8AC3E}">
        <p14:creationId xmlns:p14="http://schemas.microsoft.com/office/powerpoint/2010/main" val="3642428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4" y="487326"/>
            <a:ext cx="10660169" cy="2092881"/>
          </a:xfrm>
          <a:prstGeom prst="rect">
            <a:avLst/>
          </a:prstGeom>
          <a:ln w="12700">
            <a:noFill/>
          </a:ln>
        </p:spPr>
        <p:txBody>
          <a:bodyPr wrap="square">
            <a:spAutoFit/>
          </a:bodyPr>
          <a:lstStyle/>
          <a:p>
            <a:r>
              <a:rPr lang="nl-NL" sz="2600" b="1" dirty="0" smtClean="0"/>
              <a:t>Openbaring 13</a:t>
            </a:r>
          </a:p>
          <a:p>
            <a:r>
              <a:rPr lang="nl-NL" sz="2600" dirty="0" smtClean="0"/>
              <a:t>15 </a:t>
            </a:r>
            <a:r>
              <a:rPr lang="nl-NL" sz="2600" dirty="0"/>
              <a:t>En hem werd macht gegeven om een geest te geven aan het beeld van het beest, opdat het beeld van het beest zelfs zou spreken, en zou maken dat allen die het beeld van het beest niet zouden aanbidden, gedood zouden worden</a:t>
            </a:r>
            <a:r>
              <a:rPr lang="nl-NL" sz="2600" dirty="0" smtClean="0"/>
              <a:t>.</a:t>
            </a:r>
            <a:endParaRPr lang="nl-NL" sz="2600" dirty="0"/>
          </a:p>
        </p:txBody>
      </p:sp>
      <p:sp>
        <p:nvSpPr>
          <p:cNvPr id="2" name="Rechthoek 1"/>
          <p:cNvSpPr/>
          <p:nvPr/>
        </p:nvSpPr>
        <p:spPr>
          <a:xfrm>
            <a:off x="2882747" y="4218539"/>
            <a:ext cx="7054468" cy="1200329"/>
          </a:xfrm>
          <a:prstGeom prst="rect">
            <a:avLst/>
          </a:prstGeom>
          <a:ln w="12700">
            <a:solidFill>
              <a:schemeClr val="tx1"/>
            </a:solidFill>
          </a:ln>
        </p:spPr>
        <p:txBody>
          <a:bodyPr wrap="square">
            <a:spAutoFit/>
          </a:bodyPr>
          <a:lstStyle/>
          <a:p>
            <a:r>
              <a:rPr lang="nl-NL" sz="2400" b="1" dirty="0" smtClean="0"/>
              <a:t>Daniël 3:6</a:t>
            </a:r>
          </a:p>
          <a:p>
            <a:r>
              <a:rPr lang="nl-NL" sz="2400" dirty="0" smtClean="0"/>
              <a:t>Wie niet neervalt en aanbidt, zal op hetzelfde ogenblik midden in de brandende vuuroven worden geworpen.</a:t>
            </a:r>
            <a:endParaRPr lang="nl-NL" sz="2400" dirty="0"/>
          </a:p>
        </p:txBody>
      </p:sp>
    </p:spTree>
    <p:extLst>
      <p:ext uri="{BB962C8B-B14F-4D97-AF65-F5344CB8AC3E}">
        <p14:creationId xmlns:p14="http://schemas.microsoft.com/office/powerpoint/2010/main" val="642460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372417" y="270163"/>
            <a:ext cx="11265402" cy="5693866"/>
          </a:xfrm>
          <a:prstGeom prst="rect">
            <a:avLst/>
          </a:prstGeom>
        </p:spPr>
        <p:txBody>
          <a:bodyPr wrap="square">
            <a:spAutoFit/>
          </a:bodyPr>
          <a:lstStyle/>
          <a:p>
            <a:r>
              <a:rPr lang="nl-NL" sz="2800" b="1" dirty="0" smtClean="0">
                <a:solidFill>
                  <a:srgbClr val="002060"/>
                </a:solidFill>
              </a:rPr>
              <a:t>Daniël 3</a:t>
            </a:r>
          </a:p>
          <a:p>
            <a:r>
              <a:rPr lang="nl-NL" sz="2800" dirty="0" smtClean="0">
                <a:solidFill>
                  <a:srgbClr val="002060"/>
                </a:solidFill>
              </a:rPr>
              <a:t>10 </a:t>
            </a:r>
            <a:r>
              <a:rPr lang="nl-NL" sz="2800" dirty="0">
                <a:solidFill>
                  <a:srgbClr val="002060"/>
                </a:solidFill>
              </a:rPr>
              <a:t>U, o koning, hebt zelf bevel gegeven dat iedereen die het geluid zou horen van de hoorn, fluit, citer, luit, lier, panfluit, en </a:t>
            </a:r>
            <a:r>
              <a:rPr lang="nl-NL" sz="2800" dirty="0" smtClean="0">
                <a:solidFill>
                  <a:srgbClr val="002060"/>
                </a:solidFill>
              </a:rPr>
              <a:t>alle soorten van muziek, </a:t>
            </a:r>
            <a:r>
              <a:rPr lang="nl-NL" sz="2800" dirty="0">
                <a:solidFill>
                  <a:srgbClr val="002060"/>
                </a:solidFill>
              </a:rPr>
              <a:t>moest neervallen en het gouden beeld aanbidden,</a:t>
            </a:r>
          </a:p>
          <a:p>
            <a:r>
              <a:rPr lang="nl-NL" sz="2800" dirty="0">
                <a:solidFill>
                  <a:srgbClr val="002060"/>
                </a:solidFill>
              </a:rPr>
              <a:t>11 en dat wie niet zou neervallen en aanbidden, midden in de brandende vuuroven zou worden geworpen.</a:t>
            </a:r>
          </a:p>
          <a:p>
            <a:r>
              <a:rPr lang="nl-NL" sz="2800" dirty="0">
                <a:solidFill>
                  <a:srgbClr val="002060"/>
                </a:solidFill>
              </a:rPr>
              <a:t>12 Nu zijn er </a:t>
            </a:r>
            <a:r>
              <a:rPr lang="nl-NL" sz="2800" dirty="0" smtClean="0">
                <a:solidFill>
                  <a:srgbClr val="002060"/>
                </a:solidFill>
              </a:rPr>
              <a:t>Joodse </a:t>
            </a:r>
            <a:r>
              <a:rPr lang="nl-NL" sz="2800" dirty="0">
                <a:solidFill>
                  <a:srgbClr val="002060"/>
                </a:solidFill>
              </a:rPr>
              <a:t>mannen die u over het bestuur van het gewest Babel hebt aangesteld, namelijk </a:t>
            </a:r>
            <a:r>
              <a:rPr lang="nl-NL" sz="2800" dirty="0" err="1">
                <a:solidFill>
                  <a:srgbClr val="002060"/>
                </a:solidFill>
              </a:rPr>
              <a:t>Sadrach</a:t>
            </a:r>
            <a:r>
              <a:rPr lang="nl-NL" sz="2800" dirty="0">
                <a:solidFill>
                  <a:srgbClr val="002060"/>
                </a:solidFill>
              </a:rPr>
              <a:t>, </a:t>
            </a:r>
            <a:r>
              <a:rPr lang="nl-NL" sz="2800" dirty="0" err="1">
                <a:solidFill>
                  <a:srgbClr val="002060"/>
                </a:solidFill>
              </a:rPr>
              <a:t>Mesach</a:t>
            </a:r>
            <a:r>
              <a:rPr lang="nl-NL" sz="2800" dirty="0">
                <a:solidFill>
                  <a:srgbClr val="002060"/>
                </a:solidFill>
              </a:rPr>
              <a:t> en </a:t>
            </a:r>
            <a:r>
              <a:rPr lang="nl-NL" sz="2800" dirty="0" err="1">
                <a:solidFill>
                  <a:srgbClr val="002060"/>
                </a:solidFill>
              </a:rPr>
              <a:t>Abed-Nego</a:t>
            </a:r>
            <a:r>
              <a:rPr lang="nl-NL" sz="2800" dirty="0">
                <a:solidFill>
                  <a:srgbClr val="002060"/>
                </a:solidFill>
              </a:rPr>
              <a:t>. Deze </a:t>
            </a:r>
            <a:r>
              <a:rPr lang="nl-NL" sz="2800" dirty="0" smtClean="0">
                <a:solidFill>
                  <a:srgbClr val="002060"/>
                </a:solidFill>
              </a:rPr>
              <a:t>mannen </a:t>
            </a:r>
            <a:r>
              <a:rPr lang="nl-NL" sz="2800" dirty="0">
                <a:solidFill>
                  <a:srgbClr val="002060"/>
                </a:solidFill>
              </a:rPr>
              <a:t>hebben op uw bevel, o koning, geen acht geslagen. Uw goden vereren zij niet, en het gouden beeld dat u hebt opgericht, aanbidden zij niet.</a:t>
            </a:r>
          </a:p>
          <a:p>
            <a:r>
              <a:rPr lang="nl-NL" sz="2800" dirty="0">
                <a:solidFill>
                  <a:srgbClr val="002060"/>
                </a:solidFill>
              </a:rPr>
              <a:t>13 Toen beval Nebukadnezar in woede en grimmigheid dat men </a:t>
            </a:r>
            <a:r>
              <a:rPr lang="nl-NL" sz="2800" dirty="0" err="1">
                <a:solidFill>
                  <a:srgbClr val="002060"/>
                </a:solidFill>
              </a:rPr>
              <a:t>Sadrach</a:t>
            </a:r>
            <a:r>
              <a:rPr lang="nl-NL" sz="2800" dirty="0">
                <a:solidFill>
                  <a:srgbClr val="002060"/>
                </a:solidFill>
              </a:rPr>
              <a:t>, </a:t>
            </a:r>
            <a:r>
              <a:rPr lang="nl-NL" sz="2800" dirty="0" err="1">
                <a:solidFill>
                  <a:srgbClr val="002060"/>
                </a:solidFill>
              </a:rPr>
              <a:t>Mesach</a:t>
            </a:r>
            <a:r>
              <a:rPr lang="nl-NL" sz="2800" dirty="0">
                <a:solidFill>
                  <a:srgbClr val="002060"/>
                </a:solidFill>
              </a:rPr>
              <a:t> en </a:t>
            </a:r>
            <a:r>
              <a:rPr lang="nl-NL" sz="2800" dirty="0" err="1">
                <a:solidFill>
                  <a:srgbClr val="002060"/>
                </a:solidFill>
              </a:rPr>
              <a:t>Abed-Nego</a:t>
            </a:r>
            <a:r>
              <a:rPr lang="nl-NL" sz="2800" dirty="0">
                <a:solidFill>
                  <a:srgbClr val="002060"/>
                </a:solidFill>
              </a:rPr>
              <a:t> moest halen. Vervolgens werden deze mannen bij de koning gebracht</a:t>
            </a:r>
            <a:r>
              <a:rPr lang="nl-NL" sz="2800" dirty="0" smtClean="0">
                <a:solidFill>
                  <a:srgbClr val="002060"/>
                </a:solidFill>
              </a:rPr>
              <a:t>.</a:t>
            </a:r>
            <a:endParaRPr lang="nl-NL" sz="2800" dirty="0">
              <a:solidFill>
                <a:srgbClr val="002060"/>
              </a:solidFill>
            </a:endParaRPr>
          </a:p>
        </p:txBody>
      </p:sp>
    </p:spTree>
    <p:extLst>
      <p:ext uri="{BB962C8B-B14F-4D97-AF65-F5344CB8AC3E}">
        <p14:creationId xmlns:p14="http://schemas.microsoft.com/office/powerpoint/2010/main" val="35300266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4" y="487326"/>
            <a:ext cx="10660169" cy="3293209"/>
          </a:xfrm>
          <a:prstGeom prst="rect">
            <a:avLst/>
          </a:prstGeom>
          <a:ln w="12700">
            <a:noFill/>
          </a:ln>
        </p:spPr>
        <p:txBody>
          <a:bodyPr wrap="square">
            <a:spAutoFit/>
          </a:bodyPr>
          <a:lstStyle/>
          <a:p>
            <a:r>
              <a:rPr lang="nl-NL" sz="2600" b="1" dirty="0" smtClean="0"/>
              <a:t>Openbaring 13</a:t>
            </a:r>
          </a:p>
          <a:p>
            <a:r>
              <a:rPr lang="nl-NL" sz="2600" dirty="0" smtClean="0"/>
              <a:t>16 </a:t>
            </a:r>
            <a:r>
              <a:rPr lang="nl-NL" sz="2600" dirty="0"/>
              <a:t>En het maakt dat men aan allen, kleinen en groten, rijken en armen, vrijen en slaven een merkteken geeft op hun rechterhand of op hun voorhoofd,</a:t>
            </a:r>
          </a:p>
          <a:p>
            <a:r>
              <a:rPr lang="nl-NL" sz="2600" dirty="0">
                <a:solidFill>
                  <a:schemeClr val="bg1">
                    <a:lumMod val="65000"/>
                  </a:schemeClr>
                </a:solidFill>
              </a:rPr>
              <a:t>17 en het maakt dat niemand kan kopen of verkopen, behalve hij die dat merkteken heeft, of de naam van het beest of het getal van zijn naam.</a:t>
            </a:r>
          </a:p>
          <a:p>
            <a:r>
              <a:rPr lang="nl-NL" sz="2600" dirty="0">
                <a:solidFill>
                  <a:schemeClr val="bg1">
                    <a:lumMod val="65000"/>
                  </a:schemeClr>
                </a:solidFill>
              </a:rPr>
              <a:t>18 Hier is de wijsheid: wie verstand heeft, laat hij het getal van het beest berekenen, want het is een getal van een mens, en zijn getal is zeshonderdzesenzestig.</a:t>
            </a:r>
          </a:p>
        </p:txBody>
      </p:sp>
    </p:spTree>
    <p:extLst>
      <p:ext uri="{BB962C8B-B14F-4D97-AF65-F5344CB8AC3E}">
        <p14:creationId xmlns:p14="http://schemas.microsoft.com/office/powerpoint/2010/main" val="32059548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4" y="487326"/>
            <a:ext cx="10660169" cy="3293209"/>
          </a:xfrm>
          <a:prstGeom prst="rect">
            <a:avLst/>
          </a:prstGeom>
          <a:ln w="12700">
            <a:noFill/>
          </a:ln>
        </p:spPr>
        <p:txBody>
          <a:bodyPr wrap="square">
            <a:spAutoFit/>
          </a:bodyPr>
          <a:lstStyle/>
          <a:p>
            <a:r>
              <a:rPr lang="nl-NL" sz="2600" b="1" dirty="0" smtClean="0"/>
              <a:t>Openbaring 13</a:t>
            </a:r>
          </a:p>
          <a:p>
            <a:r>
              <a:rPr lang="nl-NL" sz="2600" dirty="0" smtClean="0">
                <a:solidFill>
                  <a:schemeClr val="bg1">
                    <a:lumMod val="65000"/>
                  </a:schemeClr>
                </a:solidFill>
              </a:rPr>
              <a:t>16 </a:t>
            </a:r>
            <a:r>
              <a:rPr lang="nl-NL" sz="2600" dirty="0">
                <a:solidFill>
                  <a:schemeClr val="bg1">
                    <a:lumMod val="65000"/>
                  </a:schemeClr>
                </a:solidFill>
              </a:rPr>
              <a:t>En het maakt dat men aan allen, kleinen en groten, rijken en armen, vrijen en slaven een merkteken geeft op hun rechterhand of op hun voorhoofd,</a:t>
            </a:r>
          </a:p>
          <a:p>
            <a:r>
              <a:rPr lang="nl-NL" sz="2600" dirty="0"/>
              <a:t>17 en het maakt dat niemand kan kopen of verkopen, behalve hij die dat merkteken heeft, of de naam van het beest of het getal van zijn naam.</a:t>
            </a:r>
          </a:p>
          <a:p>
            <a:r>
              <a:rPr lang="nl-NL" sz="2600" dirty="0">
                <a:solidFill>
                  <a:schemeClr val="bg1">
                    <a:lumMod val="65000"/>
                  </a:schemeClr>
                </a:solidFill>
              </a:rPr>
              <a:t>18 Hier is de wijsheid: wie verstand heeft, laat hij het getal van het beest berekenen, want het is een getal van een mens, en zijn getal is zeshonderdzesenzestig.</a:t>
            </a:r>
          </a:p>
        </p:txBody>
      </p:sp>
    </p:spTree>
    <p:extLst>
      <p:ext uri="{BB962C8B-B14F-4D97-AF65-F5344CB8AC3E}">
        <p14:creationId xmlns:p14="http://schemas.microsoft.com/office/powerpoint/2010/main" val="886728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4" y="487326"/>
            <a:ext cx="10660169" cy="3293209"/>
          </a:xfrm>
          <a:prstGeom prst="rect">
            <a:avLst/>
          </a:prstGeom>
          <a:ln w="12700">
            <a:noFill/>
          </a:ln>
        </p:spPr>
        <p:txBody>
          <a:bodyPr wrap="square">
            <a:spAutoFit/>
          </a:bodyPr>
          <a:lstStyle/>
          <a:p>
            <a:r>
              <a:rPr lang="nl-NL" sz="2600" b="1" dirty="0" smtClean="0"/>
              <a:t>Openbaring 13</a:t>
            </a:r>
          </a:p>
          <a:p>
            <a:r>
              <a:rPr lang="nl-NL" sz="2600" dirty="0" smtClean="0">
                <a:solidFill>
                  <a:schemeClr val="bg1">
                    <a:lumMod val="65000"/>
                  </a:schemeClr>
                </a:solidFill>
              </a:rPr>
              <a:t>16 </a:t>
            </a:r>
            <a:r>
              <a:rPr lang="nl-NL" sz="2600" dirty="0">
                <a:solidFill>
                  <a:schemeClr val="bg1">
                    <a:lumMod val="65000"/>
                  </a:schemeClr>
                </a:solidFill>
              </a:rPr>
              <a:t>En het maakt dat men aan allen, kleinen en groten, rijken en armen, vrijen en slaven een merkteken geeft op hun rechterhand of op hun voorhoofd,</a:t>
            </a:r>
          </a:p>
          <a:p>
            <a:r>
              <a:rPr lang="nl-NL" sz="2600" dirty="0">
                <a:solidFill>
                  <a:schemeClr val="bg1">
                    <a:lumMod val="65000"/>
                  </a:schemeClr>
                </a:solidFill>
              </a:rPr>
              <a:t>17 en het maakt dat niemand kan kopen of verkopen, behalve hij die dat merkteken heeft, of de naam van het beest of het getal van zijn naam.</a:t>
            </a:r>
          </a:p>
          <a:p>
            <a:r>
              <a:rPr lang="nl-NL" sz="2600" dirty="0"/>
              <a:t>18 Hier is de wijsheid: wie verstand heeft, laat hij het getal van het beest berekenen, want het is een getal van een mens, en zijn getal is zeshonderdzesenzestig.</a:t>
            </a:r>
          </a:p>
        </p:txBody>
      </p:sp>
    </p:spTree>
    <p:extLst>
      <p:ext uri="{BB962C8B-B14F-4D97-AF65-F5344CB8AC3E}">
        <p14:creationId xmlns:p14="http://schemas.microsoft.com/office/powerpoint/2010/main" val="16194541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468494" y="487326"/>
            <a:ext cx="10660169" cy="3293209"/>
          </a:xfrm>
          <a:prstGeom prst="rect">
            <a:avLst/>
          </a:prstGeom>
          <a:ln w="12700">
            <a:noFill/>
          </a:ln>
        </p:spPr>
        <p:txBody>
          <a:bodyPr wrap="square">
            <a:spAutoFit/>
          </a:bodyPr>
          <a:lstStyle/>
          <a:p>
            <a:r>
              <a:rPr lang="nl-NL" sz="2600" b="1" dirty="0" smtClean="0"/>
              <a:t>Openbaring 13</a:t>
            </a:r>
          </a:p>
          <a:p>
            <a:r>
              <a:rPr lang="nl-NL" sz="2600" dirty="0" smtClean="0">
                <a:solidFill>
                  <a:schemeClr val="bg1">
                    <a:lumMod val="65000"/>
                  </a:schemeClr>
                </a:solidFill>
              </a:rPr>
              <a:t>16 </a:t>
            </a:r>
            <a:r>
              <a:rPr lang="nl-NL" sz="2600" dirty="0">
                <a:solidFill>
                  <a:schemeClr val="bg1">
                    <a:lumMod val="65000"/>
                  </a:schemeClr>
                </a:solidFill>
              </a:rPr>
              <a:t>En het maakt dat men aan allen, kleinen en groten, rijken en armen, vrijen en slaven een merkteken geeft op hun rechterhand of op hun voorhoofd,</a:t>
            </a:r>
          </a:p>
          <a:p>
            <a:r>
              <a:rPr lang="nl-NL" sz="2600" dirty="0">
                <a:solidFill>
                  <a:schemeClr val="bg1">
                    <a:lumMod val="65000"/>
                  </a:schemeClr>
                </a:solidFill>
              </a:rPr>
              <a:t>17 en het maakt dat niemand kan kopen of verkopen, behalve hij die dat merkteken heeft, of de naam van het beest of het getal van zijn naam.</a:t>
            </a:r>
          </a:p>
          <a:p>
            <a:r>
              <a:rPr lang="nl-NL" sz="2600" dirty="0"/>
              <a:t>18 Hier is de wijsheid: wie verstand heeft, laat hij het getal van het beest berekenen, want het is een getal van een mens, en zijn getal is zeshonderdzesenzestig.</a:t>
            </a:r>
          </a:p>
        </p:txBody>
      </p:sp>
      <p:sp>
        <p:nvSpPr>
          <p:cNvPr id="3" name="Rechthoek 2"/>
          <p:cNvSpPr/>
          <p:nvPr/>
        </p:nvSpPr>
        <p:spPr>
          <a:xfrm>
            <a:off x="569238" y="4520586"/>
            <a:ext cx="7010367" cy="1569660"/>
          </a:xfrm>
          <a:prstGeom prst="rect">
            <a:avLst/>
          </a:prstGeom>
          <a:ln w="12700">
            <a:solidFill>
              <a:schemeClr val="tx1"/>
            </a:solidFill>
          </a:ln>
        </p:spPr>
        <p:txBody>
          <a:bodyPr wrap="square">
            <a:spAutoFit/>
          </a:bodyPr>
          <a:lstStyle/>
          <a:p>
            <a:pPr marL="285750" indent="-285750">
              <a:buFont typeface="Wingdings" panose="05000000000000000000" pitchFamily="2" charset="2"/>
              <a:buChar char="q"/>
            </a:pPr>
            <a:r>
              <a:rPr lang="nl-NL" sz="2400" dirty="0" smtClean="0"/>
              <a:t> een </a:t>
            </a:r>
            <a:r>
              <a:rPr lang="nl-NL" sz="2400" dirty="0"/>
              <a:t>gouden </a:t>
            </a:r>
            <a:r>
              <a:rPr lang="nl-NL" sz="2400" dirty="0" smtClean="0"/>
              <a:t>beeld: </a:t>
            </a:r>
          </a:p>
          <a:p>
            <a:pPr marL="800100" lvl="1" indent="-342900">
              <a:buFont typeface="Wingdings" panose="05000000000000000000" pitchFamily="2" charset="2"/>
              <a:buChar char="ü"/>
            </a:pPr>
            <a:r>
              <a:rPr lang="nl-NL" sz="2400" dirty="0" smtClean="0"/>
              <a:t>hoogte </a:t>
            </a:r>
            <a:r>
              <a:rPr lang="nl-NL" sz="2400" b="1" dirty="0" smtClean="0"/>
              <a:t>6</a:t>
            </a:r>
            <a:r>
              <a:rPr lang="nl-NL" sz="2400" dirty="0" smtClean="0"/>
              <a:t>0 el</a:t>
            </a:r>
          </a:p>
          <a:p>
            <a:pPr marL="800100" lvl="1" indent="-342900">
              <a:buFont typeface="Wingdings" panose="05000000000000000000" pitchFamily="2" charset="2"/>
              <a:buChar char="ü"/>
            </a:pPr>
            <a:r>
              <a:rPr lang="nl-NL" sz="2400" dirty="0" smtClean="0"/>
              <a:t>breedte </a:t>
            </a:r>
            <a:r>
              <a:rPr lang="nl-NL" sz="2400" b="1" dirty="0" smtClean="0"/>
              <a:t>6</a:t>
            </a:r>
            <a:r>
              <a:rPr lang="nl-NL" sz="2400" dirty="0" smtClean="0"/>
              <a:t> el.</a:t>
            </a:r>
          </a:p>
          <a:p>
            <a:pPr marL="800100" lvl="1" indent="-342900">
              <a:buFont typeface="Wingdings" panose="05000000000000000000" pitchFamily="2" charset="2"/>
              <a:buChar char="ü"/>
            </a:pPr>
            <a:r>
              <a:rPr lang="nl-NL" sz="2400" dirty="0" smtClean="0"/>
              <a:t>na klank van </a:t>
            </a:r>
            <a:r>
              <a:rPr lang="nl-NL" sz="2400" b="1" dirty="0" smtClean="0"/>
              <a:t>6 </a:t>
            </a:r>
            <a:r>
              <a:rPr lang="nl-NL" sz="2400" dirty="0" smtClean="0"/>
              <a:t>muziekinstrumenten: aanbidding</a:t>
            </a:r>
            <a:endParaRPr lang="nl-NL" sz="2400" dirty="0"/>
          </a:p>
        </p:txBody>
      </p:sp>
      <p:pic>
        <p:nvPicPr>
          <p:cNvPr id="4" name="Picture 2" descr="\\storage.erasmusmc.nl\m\MyDocs\635005\My Documents\Desktop\009-fiery-furna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8246" y="3671423"/>
            <a:ext cx="4055833" cy="30418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1742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372417" y="270163"/>
            <a:ext cx="11265402" cy="6555641"/>
          </a:xfrm>
          <a:prstGeom prst="rect">
            <a:avLst/>
          </a:prstGeom>
        </p:spPr>
        <p:txBody>
          <a:bodyPr wrap="square">
            <a:spAutoFit/>
          </a:bodyPr>
          <a:lstStyle/>
          <a:p>
            <a:r>
              <a:rPr lang="nl-NL" sz="2800" b="1" dirty="0" smtClean="0">
                <a:solidFill>
                  <a:srgbClr val="002060"/>
                </a:solidFill>
              </a:rPr>
              <a:t>Daniël 3</a:t>
            </a:r>
          </a:p>
          <a:p>
            <a:r>
              <a:rPr lang="nl-NL" sz="2800" dirty="0" smtClean="0">
                <a:solidFill>
                  <a:srgbClr val="002060"/>
                </a:solidFill>
              </a:rPr>
              <a:t>14 </a:t>
            </a:r>
            <a:r>
              <a:rPr lang="nl-NL" sz="2800" dirty="0">
                <a:solidFill>
                  <a:srgbClr val="002060"/>
                </a:solidFill>
              </a:rPr>
              <a:t>Nebukadnezar antwoordde en zei tegen hen: Is het </a:t>
            </a:r>
            <a:r>
              <a:rPr lang="nl-NL" sz="2800" dirty="0" smtClean="0">
                <a:solidFill>
                  <a:srgbClr val="002060"/>
                </a:solidFill>
              </a:rPr>
              <a:t>met opzet, </a:t>
            </a:r>
            <a:r>
              <a:rPr lang="nl-NL" sz="2800" dirty="0" err="1">
                <a:solidFill>
                  <a:srgbClr val="002060"/>
                </a:solidFill>
              </a:rPr>
              <a:t>Sadrach</a:t>
            </a:r>
            <a:r>
              <a:rPr lang="nl-NL" sz="2800" dirty="0">
                <a:solidFill>
                  <a:srgbClr val="002060"/>
                </a:solidFill>
              </a:rPr>
              <a:t>, </a:t>
            </a:r>
            <a:r>
              <a:rPr lang="nl-NL" sz="2800" dirty="0" err="1">
                <a:solidFill>
                  <a:srgbClr val="002060"/>
                </a:solidFill>
              </a:rPr>
              <a:t>Mesach</a:t>
            </a:r>
            <a:r>
              <a:rPr lang="nl-NL" sz="2800" dirty="0">
                <a:solidFill>
                  <a:srgbClr val="002060"/>
                </a:solidFill>
              </a:rPr>
              <a:t> en </a:t>
            </a:r>
            <a:r>
              <a:rPr lang="nl-NL" sz="2800" dirty="0" err="1">
                <a:solidFill>
                  <a:srgbClr val="002060"/>
                </a:solidFill>
              </a:rPr>
              <a:t>Abed-Nego</a:t>
            </a:r>
            <a:r>
              <a:rPr lang="nl-NL" sz="2800" dirty="0">
                <a:solidFill>
                  <a:srgbClr val="002060"/>
                </a:solidFill>
              </a:rPr>
              <a:t>, dat u mijn goden niet vereert en het gouden beeld dat ik heb opgericht, niet aanbidt?</a:t>
            </a:r>
          </a:p>
          <a:p>
            <a:r>
              <a:rPr lang="nl-NL" sz="2800" dirty="0">
                <a:solidFill>
                  <a:srgbClr val="002060"/>
                </a:solidFill>
              </a:rPr>
              <a:t>15 Nu dan, als u bereid bent op het moment dat u het geluid van de hoorn, fluit, citer, luit, lier, panfluit, en </a:t>
            </a:r>
            <a:r>
              <a:rPr lang="nl-NL" sz="2800" dirty="0" smtClean="0">
                <a:solidFill>
                  <a:srgbClr val="002060"/>
                </a:solidFill>
              </a:rPr>
              <a:t>alle soorten van muziek </a:t>
            </a:r>
            <a:r>
              <a:rPr lang="nl-NL" sz="2800" dirty="0">
                <a:solidFill>
                  <a:srgbClr val="002060"/>
                </a:solidFill>
              </a:rPr>
              <a:t>hoort, neer te vallen en het beeld te aanbidden dat ik gemaakt heb, dan is het goed, maar als u het niet aanbidt, dan zult u op hetzelfde ogenblik midden in de brandende vuuroven worden geworpen. En wie is dan de god die u uit mijn handen kan verlossen?</a:t>
            </a:r>
          </a:p>
          <a:p>
            <a:r>
              <a:rPr lang="nl-NL" sz="2800" dirty="0">
                <a:solidFill>
                  <a:srgbClr val="002060"/>
                </a:solidFill>
              </a:rPr>
              <a:t>16 </a:t>
            </a:r>
            <a:r>
              <a:rPr lang="nl-NL" sz="2800" dirty="0" err="1">
                <a:solidFill>
                  <a:srgbClr val="002060"/>
                </a:solidFill>
              </a:rPr>
              <a:t>Sadrach</a:t>
            </a:r>
            <a:r>
              <a:rPr lang="nl-NL" sz="2800" dirty="0">
                <a:solidFill>
                  <a:srgbClr val="002060"/>
                </a:solidFill>
              </a:rPr>
              <a:t>, </a:t>
            </a:r>
            <a:r>
              <a:rPr lang="nl-NL" sz="2800" dirty="0" err="1">
                <a:solidFill>
                  <a:srgbClr val="002060"/>
                </a:solidFill>
              </a:rPr>
              <a:t>Mesach</a:t>
            </a:r>
            <a:r>
              <a:rPr lang="nl-NL" sz="2800" dirty="0">
                <a:solidFill>
                  <a:srgbClr val="002060"/>
                </a:solidFill>
              </a:rPr>
              <a:t> en </a:t>
            </a:r>
            <a:r>
              <a:rPr lang="nl-NL" sz="2800" dirty="0" err="1">
                <a:solidFill>
                  <a:srgbClr val="002060"/>
                </a:solidFill>
              </a:rPr>
              <a:t>Abed-Nego</a:t>
            </a:r>
            <a:r>
              <a:rPr lang="nl-NL" sz="2800" dirty="0">
                <a:solidFill>
                  <a:srgbClr val="002060"/>
                </a:solidFill>
              </a:rPr>
              <a:t> antwoordden en zeiden tegen koning Nebukadnezar: </a:t>
            </a:r>
            <a:r>
              <a:rPr lang="nl-NL" sz="2800" dirty="0" smtClean="0">
                <a:solidFill>
                  <a:srgbClr val="002060"/>
                </a:solidFill>
              </a:rPr>
              <a:t>Het is niet nodig u </a:t>
            </a:r>
            <a:r>
              <a:rPr lang="nl-NL" sz="2800" dirty="0">
                <a:solidFill>
                  <a:srgbClr val="002060"/>
                </a:solidFill>
              </a:rPr>
              <a:t>hierop </a:t>
            </a:r>
            <a:r>
              <a:rPr lang="nl-NL" sz="2800" dirty="0" smtClean="0">
                <a:solidFill>
                  <a:srgbClr val="002060"/>
                </a:solidFill>
              </a:rPr>
              <a:t>antwoord </a:t>
            </a:r>
            <a:r>
              <a:rPr lang="nl-NL" sz="2800" dirty="0">
                <a:solidFill>
                  <a:srgbClr val="002060"/>
                </a:solidFill>
              </a:rPr>
              <a:t>te geven.</a:t>
            </a:r>
          </a:p>
          <a:p>
            <a:r>
              <a:rPr lang="nl-NL" sz="2800" dirty="0">
                <a:solidFill>
                  <a:srgbClr val="002060"/>
                </a:solidFill>
              </a:rPr>
              <a:t>17 Als het moet, kan onze God, Die wij vereren, ons verlossen uit de brandende vuuroven, en Hij zal ons, o koning, uit uw hand verlossen.</a:t>
            </a:r>
          </a:p>
          <a:p>
            <a:endParaRPr lang="nl-NL" sz="2800" dirty="0">
              <a:solidFill>
                <a:srgbClr val="002060"/>
              </a:solidFill>
            </a:endParaRPr>
          </a:p>
        </p:txBody>
      </p:sp>
    </p:spTree>
    <p:extLst>
      <p:ext uri="{BB962C8B-B14F-4D97-AF65-F5344CB8AC3E}">
        <p14:creationId xmlns:p14="http://schemas.microsoft.com/office/powerpoint/2010/main" val="305366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372417" y="270163"/>
            <a:ext cx="11265402" cy="5693866"/>
          </a:xfrm>
          <a:prstGeom prst="rect">
            <a:avLst/>
          </a:prstGeom>
        </p:spPr>
        <p:txBody>
          <a:bodyPr wrap="square">
            <a:spAutoFit/>
          </a:bodyPr>
          <a:lstStyle/>
          <a:p>
            <a:r>
              <a:rPr lang="nl-NL" sz="2800" b="1" dirty="0" smtClean="0">
                <a:solidFill>
                  <a:srgbClr val="002060"/>
                </a:solidFill>
              </a:rPr>
              <a:t>Daniël 3</a:t>
            </a:r>
          </a:p>
          <a:p>
            <a:r>
              <a:rPr lang="nl-NL" sz="2800" dirty="0" smtClean="0">
                <a:solidFill>
                  <a:srgbClr val="002060"/>
                </a:solidFill>
              </a:rPr>
              <a:t>18 </a:t>
            </a:r>
            <a:r>
              <a:rPr lang="nl-NL" sz="2800" dirty="0">
                <a:solidFill>
                  <a:srgbClr val="002060"/>
                </a:solidFill>
              </a:rPr>
              <a:t>En zo niet, het zij u bekend, o koning, dat wij uw goden niet zullen vereren en het gouden beeld dat u hebt opgericht, niet zullen aanbidden.</a:t>
            </a:r>
          </a:p>
          <a:p>
            <a:r>
              <a:rPr lang="nl-NL" sz="2800" dirty="0">
                <a:solidFill>
                  <a:srgbClr val="002060"/>
                </a:solidFill>
              </a:rPr>
              <a:t>19 Toen werd Nebukadnezar met grimmigheid vervuld, en zijn gelaatsuitdrukking tegenover </a:t>
            </a:r>
            <a:r>
              <a:rPr lang="nl-NL" sz="2800" dirty="0" err="1">
                <a:solidFill>
                  <a:srgbClr val="002060"/>
                </a:solidFill>
              </a:rPr>
              <a:t>Sadrach</a:t>
            </a:r>
            <a:r>
              <a:rPr lang="nl-NL" sz="2800" dirty="0">
                <a:solidFill>
                  <a:srgbClr val="002060"/>
                </a:solidFill>
              </a:rPr>
              <a:t>, </a:t>
            </a:r>
            <a:r>
              <a:rPr lang="nl-NL" sz="2800" dirty="0" err="1">
                <a:solidFill>
                  <a:srgbClr val="002060"/>
                </a:solidFill>
              </a:rPr>
              <a:t>Mesach</a:t>
            </a:r>
            <a:r>
              <a:rPr lang="nl-NL" sz="2800" dirty="0">
                <a:solidFill>
                  <a:srgbClr val="002060"/>
                </a:solidFill>
              </a:rPr>
              <a:t> en </a:t>
            </a:r>
            <a:r>
              <a:rPr lang="nl-NL" sz="2800" dirty="0" err="1">
                <a:solidFill>
                  <a:srgbClr val="002060"/>
                </a:solidFill>
              </a:rPr>
              <a:t>Abed-Nego</a:t>
            </a:r>
            <a:r>
              <a:rPr lang="nl-NL" sz="2800" dirty="0">
                <a:solidFill>
                  <a:srgbClr val="002060"/>
                </a:solidFill>
              </a:rPr>
              <a:t> veranderde. Hij nam het woord en zei dat men de oven zevenmaal heter moest stoken dan men gewoon was hem te stoken.</a:t>
            </a:r>
          </a:p>
          <a:p>
            <a:r>
              <a:rPr lang="nl-NL" sz="2800" dirty="0">
                <a:solidFill>
                  <a:srgbClr val="002060"/>
                </a:solidFill>
              </a:rPr>
              <a:t>20 Enkele mannen, de sterkste mannen uit zijn leger, beval hij dat zij </a:t>
            </a:r>
            <a:r>
              <a:rPr lang="nl-NL" sz="2800" dirty="0" err="1">
                <a:solidFill>
                  <a:srgbClr val="002060"/>
                </a:solidFill>
              </a:rPr>
              <a:t>Sadrach</a:t>
            </a:r>
            <a:r>
              <a:rPr lang="nl-NL" sz="2800" dirty="0">
                <a:solidFill>
                  <a:srgbClr val="002060"/>
                </a:solidFill>
              </a:rPr>
              <a:t>, </a:t>
            </a:r>
            <a:r>
              <a:rPr lang="nl-NL" sz="2800" dirty="0" err="1">
                <a:solidFill>
                  <a:srgbClr val="002060"/>
                </a:solidFill>
              </a:rPr>
              <a:t>Mesach</a:t>
            </a:r>
            <a:r>
              <a:rPr lang="nl-NL" sz="2800" dirty="0">
                <a:solidFill>
                  <a:srgbClr val="002060"/>
                </a:solidFill>
              </a:rPr>
              <a:t> en </a:t>
            </a:r>
            <a:r>
              <a:rPr lang="nl-NL" sz="2800" dirty="0" err="1">
                <a:solidFill>
                  <a:srgbClr val="002060"/>
                </a:solidFill>
              </a:rPr>
              <a:t>Abed-Nego</a:t>
            </a:r>
            <a:r>
              <a:rPr lang="nl-NL" sz="2800" dirty="0">
                <a:solidFill>
                  <a:srgbClr val="002060"/>
                </a:solidFill>
              </a:rPr>
              <a:t> moesten binden om hen in de brandende vuuroven te werpen.</a:t>
            </a:r>
          </a:p>
          <a:p>
            <a:r>
              <a:rPr lang="nl-NL" sz="2800" dirty="0">
                <a:solidFill>
                  <a:srgbClr val="002060"/>
                </a:solidFill>
              </a:rPr>
              <a:t>21 Toen werden deze mannen gebonden in hun mantels, hun broeken, hun mutsen en hun </a:t>
            </a:r>
            <a:r>
              <a:rPr lang="nl-NL" sz="2800" dirty="0" smtClean="0">
                <a:solidFill>
                  <a:srgbClr val="002060"/>
                </a:solidFill>
              </a:rPr>
              <a:t>kleren</a:t>
            </a:r>
            <a:r>
              <a:rPr lang="nl-NL" sz="2800" dirty="0">
                <a:solidFill>
                  <a:srgbClr val="002060"/>
                </a:solidFill>
              </a:rPr>
              <a:t>, en zij wierpen hen midden in de brandende vuuroven</a:t>
            </a:r>
            <a:r>
              <a:rPr lang="nl-NL" sz="2800" dirty="0" smtClean="0">
                <a:solidFill>
                  <a:srgbClr val="002060"/>
                </a:solidFill>
              </a:rPr>
              <a:t>.</a:t>
            </a:r>
            <a:endParaRPr lang="nl-NL" sz="2800" dirty="0">
              <a:solidFill>
                <a:srgbClr val="002060"/>
              </a:solidFill>
            </a:endParaRPr>
          </a:p>
        </p:txBody>
      </p:sp>
    </p:spTree>
    <p:extLst>
      <p:ext uri="{BB962C8B-B14F-4D97-AF65-F5344CB8AC3E}">
        <p14:creationId xmlns:p14="http://schemas.microsoft.com/office/powerpoint/2010/main" val="8100142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372417" y="270163"/>
            <a:ext cx="11265402" cy="5693866"/>
          </a:xfrm>
          <a:prstGeom prst="rect">
            <a:avLst/>
          </a:prstGeom>
        </p:spPr>
        <p:txBody>
          <a:bodyPr wrap="square">
            <a:spAutoFit/>
          </a:bodyPr>
          <a:lstStyle/>
          <a:p>
            <a:r>
              <a:rPr lang="nl-NL" sz="2800" b="1" dirty="0" smtClean="0">
                <a:solidFill>
                  <a:srgbClr val="002060"/>
                </a:solidFill>
              </a:rPr>
              <a:t>Daniël 3</a:t>
            </a:r>
          </a:p>
          <a:p>
            <a:r>
              <a:rPr lang="nl-NL" sz="2800" dirty="0" smtClean="0">
                <a:solidFill>
                  <a:srgbClr val="002060"/>
                </a:solidFill>
              </a:rPr>
              <a:t>22 </a:t>
            </a:r>
            <a:r>
              <a:rPr lang="nl-NL" sz="2800" dirty="0">
                <a:solidFill>
                  <a:srgbClr val="002060"/>
                </a:solidFill>
              </a:rPr>
              <a:t>Omdat het woord van de koning zo dwingend was en de oven uitzonderlijk heet gestookt was, hebben de vlammen van het vuur deze mannen die </a:t>
            </a:r>
            <a:r>
              <a:rPr lang="nl-NL" sz="2800" dirty="0" err="1">
                <a:solidFill>
                  <a:srgbClr val="002060"/>
                </a:solidFill>
              </a:rPr>
              <a:t>Sadrach</a:t>
            </a:r>
            <a:r>
              <a:rPr lang="nl-NL" sz="2800" dirty="0">
                <a:solidFill>
                  <a:srgbClr val="002060"/>
                </a:solidFill>
              </a:rPr>
              <a:t>, </a:t>
            </a:r>
            <a:r>
              <a:rPr lang="nl-NL" sz="2800" dirty="0" err="1">
                <a:solidFill>
                  <a:srgbClr val="002060"/>
                </a:solidFill>
              </a:rPr>
              <a:t>Mesach</a:t>
            </a:r>
            <a:r>
              <a:rPr lang="nl-NL" sz="2800" dirty="0">
                <a:solidFill>
                  <a:srgbClr val="002060"/>
                </a:solidFill>
              </a:rPr>
              <a:t> en </a:t>
            </a:r>
            <a:r>
              <a:rPr lang="nl-NL" sz="2800" dirty="0" err="1">
                <a:solidFill>
                  <a:srgbClr val="002060"/>
                </a:solidFill>
              </a:rPr>
              <a:t>Abed-Nego</a:t>
            </a:r>
            <a:r>
              <a:rPr lang="nl-NL" sz="2800" dirty="0">
                <a:solidFill>
                  <a:srgbClr val="002060"/>
                </a:solidFill>
              </a:rPr>
              <a:t> naar boven brachten, gedood.</a:t>
            </a:r>
          </a:p>
          <a:p>
            <a:r>
              <a:rPr lang="nl-NL" sz="2800" dirty="0">
                <a:solidFill>
                  <a:srgbClr val="002060"/>
                </a:solidFill>
              </a:rPr>
              <a:t>23 Maar toen deze drie mannen – </a:t>
            </a:r>
            <a:r>
              <a:rPr lang="nl-NL" sz="2800" dirty="0" err="1">
                <a:solidFill>
                  <a:srgbClr val="002060"/>
                </a:solidFill>
              </a:rPr>
              <a:t>Sadrach</a:t>
            </a:r>
            <a:r>
              <a:rPr lang="nl-NL" sz="2800" dirty="0">
                <a:solidFill>
                  <a:srgbClr val="002060"/>
                </a:solidFill>
              </a:rPr>
              <a:t>, </a:t>
            </a:r>
            <a:r>
              <a:rPr lang="nl-NL" sz="2800" dirty="0" err="1">
                <a:solidFill>
                  <a:srgbClr val="002060"/>
                </a:solidFill>
              </a:rPr>
              <a:t>Mesach</a:t>
            </a:r>
            <a:r>
              <a:rPr lang="nl-NL" sz="2800" dirty="0">
                <a:solidFill>
                  <a:srgbClr val="002060"/>
                </a:solidFill>
              </a:rPr>
              <a:t> en </a:t>
            </a:r>
            <a:r>
              <a:rPr lang="nl-NL" sz="2800" dirty="0" err="1">
                <a:solidFill>
                  <a:srgbClr val="002060"/>
                </a:solidFill>
              </a:rPr>
              <a:t>Abed-Nego</a:t>
            </a:r>
            <a:r>
              <a:rPr lang="nl-NL" sz="2800" dirty="0">
                <a:solidFill>
                  <a:srgbClr val="002060"/>
                </a:solidFill>
              </a:rPr>
              <a:t> – gebonden midden in de brandende vuuroven gevallen waren,</a:t>
            </a:r>
          </a:p>
          <a:p>
            <a:r>
              <a:rPr lang="nl-NL" sz="2800" dirty="0">
                <a:solidFill>
                  <a:srgbClr val="002060"/>
                </a:solidFill>
              </a:rPr>
              <a:t>24 sloeg koning Nebukadnezar de schrik om het hart. Haastig stond hij op, nam het woord en zei tegen zijn raadslieden: Hebben wij niet drie mannen gebonden midden in het vuur geworpen? Zij antwoordden en zeiden tegen de koning: Jazeker, o koning!</a:t>
            </a:r>
          </a:p>
          <a:p>
            <a:r>
              <a:rPr lang="nl-NL" sz="2800" dirty="0">
                <a:solidFill>
                  <a:srgbClr val="002060"/>
                </a:solidFill>
              </a:rPr>
              <a:t>25 Hij antwoordde en zei: Zie, ik zie vier mannen midden in het vuur vrij rondlopen! Zij hebben geen letsel en de aanblik van de vierde lijkt op die van een zoon van de goden</a:t>
            </a:r>
            <a:r>
              <a:rPr lang="nl-NL" sz="2800" dirty="0" smtClean="0">
                <a:solidFill>
                  <a:srgbClr val="002060"/>
                </a:solidFill>
              </a:rPr>
              <a:t>.</a:t>
            </a:r>
            <a:endParaRPr lang="nl-NL" sz="2800" dirty="0">
              <a:solidFill>
                <a:srgbClr val="002060"/>
              </a:solidFill>
            </a:endParaRPr>
          </a:p>
        </p:txBody>
      </p:sp>
    </p:spTree>
    <p:extLst>
      <p:ext uri="{BB962C8B-B14F-4D97-AF65-F5344CB8AC3E}">
        <p14:creationId xmlns:p14="http://schemas.microsoft.com/office/powerpoint/2010/main" val="4134826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372417" y="270163"/>
            <a:ext cx="11265402" cy="4401205"/>
          </a:xfrm>
          <a:prstGeom prst="rect">
            <a:avLst/>
          </a:prstGeom>
        </p:spPr>
        <p:txBody>
          <a:bodyPr wrap="square">
            <a:spAutoFit/>
          </a:bodyPr>
          <a:lstStyle/>
          <a:p>
            <a:r>
              <a:rPr lang="nl-NL" sz="2800" b="1" dirty="0" smtClean="0">
                <a:solidFill>
                  <a:srgbClr val="002060"/>
                </a:solidFill>
              </a:rPr>
              <a:t>Daniël 3</a:t>
            </a:r>
          </a:p>
          <a:p>
            <a:r>
              <a:rPr lang="nl-NL" sz="2800" dirty="0" smtClean="0">
                <a:solidFill>
                  <a:srgbClr val="002060"/>
                </a:solidFill>
              </a:rPr>
              <a:t>26 </a:t>
            </a:r>
            <a:r>
              <a:rPr lang="nl-NL" sz="2800" dirty="0">
                <a:solidFill>
                  <a:srgbClr val="002060"/>
                </a:solidFill>
              </a:rPr>
              <a:t>Toen kwam Nebukadnezar in de nabijheid van de deur van de brandende vuuroven. Hij nam het woord en zei: </a:t>
            </a:r>
            <a:r>
              <a:rPr lang="nl-NL" sz="2800" dirty="0" err="1">
                <a:solidFill>
                  <a:srgbClr val="002060"/>
                </a:solidFill>
              </a:rPr>
              <a:t>Sadrach</a:t>
            </a:r>
            <a:r>
              <a:rPr lang="nl-NL" sz="2800" dirty="0">
                <a:solidFill>
                  <a:srgbClr val="002060"/>
                </a:solidFill>
              </a:rPr>
              <a:t>, </a:t>
            </a:r>
            <a:r>
              <a:rPr lang="nl-NL" sz="2800" dirty="0" err="1">
                <a:solidFill>
                  <a:srgbClr val="002060"/>
                </a:solidFill>
              </a:rPr>
              <a:t>Mesach</a:t>
            </a:r>
            <a:r>
              <a:rPr lang="nl-NL" sz="2800" dirty="0">
                <a:solidFill>
                  <a:srgbClr val="002060"/>
                </a:solidFill>
              </a:rPr>
              <a:t> en </a:t>
            </a:r>
            <a:r>
              <a:rPr lang="nl-NL" sz="2800" dirty="0" err="1">
                <a:solidFill>
                  <a:srgbClr val="002060"/>
                </a:solidFill>
              </a:rPr>
              <a:t>Abed-Nego</a:t>
            </a:r>
            <a:r>
              <a:rPr lang="nl-NL" sz="2800" dirty="0">
                <a:solidFill>
                  <a:srgbClr val="002060"/>
                </a:solidFill>
              </a:rPr>
              <a:t>, dienaren van de allerhoogste God, ga naar buiten en kom hier! Daarop gingen </a:t>
            </a:r>
            <a:r>
              <a:rPr lang="nl-NL" sz="2800" dirty="0" err="1">
                <a:solidFill>
                  <a:srgbClr val="002060"/>
                </a:solidFill>
              </a:rPr>
              <a:t>Sadrach</a:t>
            </a:r>
            <a:r>
              <a:rPr lang="nl-NL" sz="2800" dirty="0">
                <a:solidFill>
                  <a:srgbClr val="002060"/>
                </a:solidFill>
              </a:rPr>
              <a:t>, </a:t>
            </a:r>
            <a:r>
              <a:rPr lang="nl-NL" sz="2800" dirty="0" err="1">
                <a:solidFill>
                  <a:srgbClr val="002060"/>
                </a:solidFill>
              </a:rPr>
              <a:t>Mesach</a:t>
            </a:r>
            <a:r>
              <a:rPr lang="nl-NL" sz="2800" dirty="0">
                <a:solidFill>
                  <a:srgbClr val="002060"/>
                </a:solidFill>
              </a:rPr>
              <a:t> en </a:t>
            </a:r>
            <a:r>
              <a:rPr lang="nl-NL" sz="2800" dirty="0" err="1">
                <a:solidFill>
                  <a:srgbClr val="002060"/>
                </a:solidFill>
              </a:rPr>
              <a:t>Abed-Nego</a:t>
            </a:r>
            <a:r>
              <a:rPr lang="nl-NL" sz="2800" dirty="0">
                <a:solidFill>
                  <a:srgbClr val="002060"/>
                </a:solidFill>
              </a:rPr>
              <a:t> uit het midden van het vuur.</a:t>
            </a:r>
          </a:p>
          <a:p>
            <a:r>
              <a:rPr lang="nl-NL" sz="2800" dirty="0">
                <a:solidFill>
                  <a:srgbClr val="002060"/>
                </a:solidFill>
              </a:rPr>
              <a:t>27 Toen kwamen de stadhouders, de machthebbers, de landvoogden en de raadslieden van de koning bijeen. Zij zagen aan deze mannen dat het vuur geen vat had gekregen op hun lichaam: het haar van hun hoofd was niet geschroeid, en hun mantels waren niet verteerd, ja, er hing zelfs geen brandlucht aan hen</a:t>
            </a:r>
            <a:r>
              <a:rPr lang="nl-NL" sz="2800" dirty="0" smtClean="0">
                <a:solidFill>
                  <a:srgbClr val="002060"/>
                </a:solidFill>
              </a:rPr>
              <a:t>.</a:t>
            </a:r>
            <a:endParaRPr lang="nl-NL" sz="2800" dirty="0">
              <a:solidFill>
                <a:srgbClr val="002060"/>
              </a:solidFill>
            </a:endParaRPr>
          </a:p>
        </p:txBody>
      </p:sp>
    </p:spTree>
    <p:extLst>
      <p:ext uri="{BB962C8B-B14F-4D97-AF65-F5344CB8AC3E}">
        <p14:creationId xmlns:p14="http://schemas.microsoft.com/office/powerpoint/2010/main" val="3424156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372417" y="270163"/>
            <a:ext cx="11265402" cy="5262979"/>
          </a:xfrm>
          <a:prstGeom prst="rect">
            <a:avLst/>
          </a:prstGeom>
        </p:spPr>
        <p:txBody>
          <a:bodyPr wrap="square">
            <a:spAutoFit/>
          </a:bodyPr>
          <a:lstStyle/>
          <a:p>
            <a:r>
              <a:rPr lang="nl-NL" sz="2800" b="1" dirty="0" smtClean="0">
                <a:solidFill>
                  <a:srgbClr val="002060"/>
                </a:solidFill>
              </a:rPr>
              <a:t>Daniël 3</a:t>
            </a:r>
          </a:p>
          <a:p>
            <a:r>
              <a:rPr lang="nl-NL" sz="2800" dirty="0" smtClean="0">
                <a:solidFill>
                  <a:srgbClr val="002060"/>
                </a:solidFill>
              </a:rPr>
              <a:t>28 </a:t>
            </a:r>
            <a:r>
              <a:rPr lang="nl-NL" sz="2800" dirty="0">
                <a:solidFill>
                  <a:srgbClr val="002060"/>
                </a:solidFill>
              </a:rPr>
              <a:t>Nebukadnezar nam het woord en zei: Geloofd zij de God van </a:t>
            </a:r>
            <a:r>
              <a:rPr lang="nl-NL" sz="2800" dirty="0" err="1">
                <a:solidFill>
                  <a:srgbClr val="002060"/>
                </a:solidFill>
              </a:rPr>
              <a:t>Sadrach</a:t>
            </a:r>
            <a:r>
              <a:rPr lang="nl-NL" sz="2800" dirty="0">
                <a:solidFill>
                  <a:srgbClr val="002060"/>
                </a:solidFill>
              </a:rPr>
              <a:t>, </a:t>
            </a:r>
            <a:r>
              <a:rPr lang="nl-NL" sz="2800" dirty="0" err="1">
                <a:solidFill>
                  <a:srgbClr val="002060"/>
                </a:solidFill>
              </a:rPr>
              <a:t>Mesach</a:t>
            </a:r>
            <a:r>
              <a:rPr lang="nl-NL" sz="2800" dirty="0">
                <a:solidFill>
                  <a:srgbClr val="002060"/>
                </a:solidFill>
              </a:rPr>
              <a:t> en </a:t>
            </a:r>
            <a:r>
              <a:rPr lang="nl-NL" sz="2800" dirty="0" err="1">
                <a:solidFill>
                  <a:srgbClr val="002060"/>
                </a:solidFill>
              </a:rPr>
              <a:t>Abed-Nego</a:t>
            </a:r>
            <a:r>
              <a:rPr lang="nl-NL" sz="2800" dirty="0">
                <a:solidFill>
                  <a:srgbClr val="002060"/>
                </a:solidFill>
              </a:rPr>
              <a:t>, Die Zijn engel heeft gezonden en Zijn dienaren heeft verlost, die op Hem hebben vertrouwd, het bevel van de koning hebben weerstaan en hun lichaam hebben overgegeven, omdat zij geen enkele god wilden vereren of aanbidden dan hún God.</a:t>
            </a:r>
          </a:p>
          <a:p>
            <a:r>
              <a:rPr lang="nl-NL" sz="2800" dirty="0">
                <a:solidFill>
                  <a:srgbClr val="002060"/>
                </a:solidFill>
              </a:rPr>
              <a:t>29 Daarom wordt door mij een bevel uitgevaardigd dat elk volk, elke natie of taal die lasterlijke dingen zegt over de God van </a:t>
            </a:r>
            <a:r>
              <a:rPr lang="nl-NL" sz="2800" dirty="0" err="1">
                <a:solidFill>
                  <a:srgbClr val="002060"/>
                </a:solidFill>
              </a:rPr>
              <a:t>Sadrach</a:t>
            </a:r>
            <a:r>
              <a:rPr lang="nl-NL" sz="2800" dirty="0">
                <a:solidFill>
                  <a:srgbClr val="002060"/>
                </a:solidFill>
              </a:rPr>
              <a:t>, </a:t>
            </a:r>
            <a:r>
              <a:rPr lang="nl-NL" sz="2800" dirty="0" err="1">
                <a:solidFill>
                  <a:srgbClr val="002060"/>
                </a:solidFill>
              </a:rPr>
              <a:t>Mesach</a:t>
            </a:r>
            <a:r>
              <a:rPr lang="nl-NL" sz="2800" dirty="0">
                <a:solidFill>
                  <a:srgbClr val="002060"/>
                </a:solidFill>
              </a:rPr>
              <a:t> en </a:t>
            </a:r>
            <a:r>
              <a:rPr lang="nl-NL" sz="2800" dirty="0" err="1">
                <a:solidFill>
                  <a:srgbClr val="002060"/>
                </a:solidFill>
              </a:rPr>
              <a:t>Abed-Nego</a:t>
            </a:r>
            <a:r>
              <a:rPr lang="nl-NL" sz="2800" dirty="0">
                <a:solidFill>
                  <a:srgbClr val="002060"/>
                </a:solidFill>
              </a:rPr>
              <a:t>, in stukken zal worden gehouwen en dat zijn huis tot </a:t>
            </a:r>
            <a:r>
              <a:rPr lang="nl-NL" sz="2800">
                <a:solidFill>
                  <a:srgbClr val="002060"/>
                </a:solidFill>
              </a:rPr>
              <a:t>een </a:t>
            </a:r>
            <a:r>
              <a:rPr lang="nl-NL" sz="2800" smtClean="0">
                <a:solidFill>
                  <a:srgbClr val="002060"/>
                </a:solidFill>
              </a:rPr>
              <a:t>puinhoop </a:t>
            </a:r>
            <a:r>
              <a:rPr lang="nl-NL" sz="2800" dirty="0">
                <a:solidFill>
                  <a:srgbClr val="002060"/>
                </a:solidFill>
              </a:rPr>
              <a:t>zal worden gemaakt, want er is geen andere god die zo redden kan.</a:t>
            </a:r>
          </a:p>
          <a:p>
            <a:r>
              <a:rPr lang="nl-NL" sz="2800" dirty="0">
                <a:solidFill>
                  <a:srgbClr val="002060"/>
                </a:solidFill>
              </a:rPr>
              <a:t>30 Toen maakte de koning </a:t>
            </a:r>
            <a:r>
              <a:rPr lang="nl-NL" sz="2800" dirty="0" err="1">
                <a:solidFill>
                  <a:srgbClr val="002060"/>
                </a:solidFill>
              </a:rPr>
              <a:t>Sadrach</a:t>
            </a:r>
            <a:r>
              <a:rPr lang="nl-NL" sz="2800" dirty="0">
                <a:solidFill>
                  <a:srgbClr val="002060"/>
                </a:solidFill>
              </a:rPr>
              <a:t>, </a:t>
            </a:r>
            <a:r>
              <a:rPr lang="nl-NL" sz="2800" dirty="0" err="1">
                <a:solidFill>
                  <a:srgbClr val="002060"/>
                </a:solidFill>
              </a:rPr>
              <a:t>Mesach</a:t>
            </a:r>
            <a:r>
              <a:rPr lang="nl-NL" sz="2800" dirty="0">
                <a:solidFill>
                  <a:srgbClr val="002060"/>
                </a:solidFill>
              </a:rPr>
              <a:t> en </a:t>
            </a:r>
            <a:r>
              <a:rPr lang="nl-NL" sz="2800" dirty="0" err="1">
                <a:solidFill>
                  <a:srgbClr val="002060"/>
                </a:solidFill>
              </a:rPr>
              <a:t>Abed-Nego</a:t>
            </a:r>
            <a:r>
              <a:rPr lang="nl-NL" sz="2800" dirty="0">
                <a:solidFill>
                  <a:srgbClr val="002060"/>
                </a:solidFill>
              </a:rPr>
              <a:t> voorspoedig in het gewest Babel.</a:t>
            </a:r>
          </a:p>
        </p:txBody>
      </p:sp>
    </p:spTree>
    <p:extLst>
      <p:ext uri="{BB962C8B-B14F-4D97-AF65-F5344CB8AC3E}">
        <p14:creationId xmlns:p14="http://schemas.microsoft.com/office/powerpoint/2010/main" val="693110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11882</TotalTime>
  <Words>3669</Words>
  <Application>Microsoft Office PowerPoint</Application>
  <PresentationFormat>Breedbeeld</PresentationFormat>
  <Paragraphs>201</Paragraphs>
  <Slides>43</Slides>
  <Notes>2</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43</vt:i4>
      </vt:variant>
    </vt:vector>
  </HeadingPairs>
  <TitlesOfParts>
    <vt:vector size="50" baseType="lpstr">
      <vt:lpstr>Arial</vt:lpstr>
      <vt:lpstr>Calibri</vt:lpstr>
      <vt:lpstr>Calibri Light</vt:lpstr>
      <vt:lpstr>Verdana</vt:lpstr>
      <vt:lpstr>Wingdings</vt:lpstr>
      <vt:lpstr>Kantoorthema</vt:lpstr>
      <vt:lpstr>1_Kantoorthema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 Oudijn</dc:creator>
  <cp:lastModifiedBy>Oudijn</cp:lastModifiedBy>
  <cp:revision>455</cp:revision>
  <dcterms:created xsi:type="dcterms:W3CDTF">2017-10-24T20:34:00Z</dcterms:created>
  <dcterms:modified xsi:type="dcterms:W3CDTF">2019-01-06T11:16:33Z</dcterms:modified>
</cp:coreProperties>
</file>