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418" r:id="rId4"/>
    <p:sldId id="465" r:id="rId5"/>
    <p:sldId id="491" r:id="rId6"/>
    <p:sldId id="455" r:id="rId7"/>
    <p:sldId id="466" r:id="rId8"/>
    <p:sldId id="467" r:id="rId9"/>
    <p:sldId id="456" r:id="rId10"/>
    <p:sldId id="487" r:id="rId11"/>
    <p:sldId id="488" r:id="rId12"/>
    <p:sldId id="468" r:id="rId13"/>
    <p:sldId id="473" r:id="rId14"/>
    <p:sldId id="474" r:id="rId15"/>
    <p:sldId id="471" r:id="rId16"/>
    <p:sldId id="472" r:id="rId17"/>
    <p:sldId id="469" r:id="rId18"/>
    <p:sldId id="457" r:id="rId19"/>
    <p:sldId id="475" r:id="rId20"/>
    <p:sldId id="493" r:id="rId21"/>
    <p:sldId id="492" r:id="rId22"/>
    <p:sldId id="477" r:id="rId23"/>
    <p:sldId id="476" r:id="rId24"/>
    <p:sldId id="479" r:id="rId25"/>
    <p:sldId id="458" r:id="rId26"/>
    <p:sldId id="478" r:id="rId27"/>
    <p:sldId id="459" r:id="rId28"/>
    <p:sldId id="481" r:id="rId29"/>
    <p:sldId id="480" r:id="rId30"/>
    <p:sldId id="482" r:id="rId31"/>
    <p:sldId id="460" r:id="rId32"/>
    <p:sldId id="461" r:id="rId33"/>
    <p:sldId id="483" r:id="rId34"/>
    <p:sldId id="494" r:id="rId35"/>
    <p:sldId id="462" r:id="rId36"/>
    <p:sldId id="484" r:id="rId37"/>
    <p:sldId id="495" r:id="rId38"/>
    <p:sldId id="463" r:id="rId39"/>
    <p:sldId id="485" r:id="rId40"/>
    <p:sldId id="464" r:id="rId41"/>
    <p:sldId id="486" r:id="rId42"/>
    <p:sldId id="489" r:id="rId43"/>
    <p:sldId id="496" r:id="rId44"/>
    <p:sldId id="490"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09" autoAdjust="0"/>
    <p:restoredTop sz="94660"/>
  </p:normalViewPr>
  <p:slideViewPr>
    <p:cSldViewPr snapToGrid="0">
      <p:cViewPr varScale="1">
        <p:scale>
          <a:sx n="92" d="100"/>
          <a:sy n="92" d="100"/>
        </p:scale>
        <p:origin x="456"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20-1-2019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9882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20-1-2019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20-1-2019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20-1-2019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20-1-2019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20-1-2019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solidFill>
                  <a:prstClr val="black"/>
                </a:solidFill>
                <a:latin typeface="Verdana" pitchFamily="34" charset="0"/>
                <a:ea typeface="Verdana" pitchFamily="34" charset="0"/>
                <a:cs typeface="Verdana" pitchFamily="34" charset="0"/>
              </a:rPr>
              <a:t>20 januari 2019</a:t>
            </a:r>
            <a:endParaRPr lang="nl-NL" sz="2000" dirty="0">
              <a:solidFill>
                <a:prstClr val="black"/>
              </a:solidFill>
              <a:latin typeface="Verdana" pitchFamily="34" charset="0"/>
              <a:ea typeface="Verdana" pitchFamily="34" charset="0"/>
              <a:cs typeface="Verdana" pitchFamily="34" charset="0"/>
            </a:endParaRPr>
          </a:p>
          <a:p>
            <a:r>
              <a:rPr lang="nl-NL" sz="2000" dirty="0" smtClean="0">
                <a:solidFill>
                  <a:prstClr val="black"/>
                </a:solidFill>
                <a:latin typeface="Verdana" pitchFamily="34" charset="0"/>
                <a:ea typeface="Verdana" pitchFamily="34" charset="0"/>
                <a:cs typeface="Verdana" pitchFamily="34" charset="0"/>
              </a:rPr>
              <a:t>Hendrik Ido Ambacht</a:t>
            </a:r>
            <a:endParaRPr lang="nl-NL" sz="2000" dirty="0">
              <a:solidFill>
                <a:prstClr val="black"/>
              </a:solidFill>
              <a:latin typeface="Verdana" pitchFamily="34" charset="0"/>
              <a:ea typeface="Verdana" pitchFamily="34" charset="0"/>
              <a:cs typeface="Verdana" pitchFamily="34" charset="0"/>
            </a:endParaRPr>
          </a:p>
        </p:txBody>
      </p:sp>
      <p:sp>
        <p:nvSpPr>
          <p:cNvPr id="2" name="Tekstvak 1"/>
          <p:cNvSpPr txBox="1"/>
          <p:nvPr/>
        </p:nvSpPr>
        <p:spPr>
          <a:xfrm>
            <a:off x="187166" y="225862"/>
            <a:ext cx="11700034" cy="1569660"/>
          </a:xfrm>
          <a:prstGeom prst="rect">
            <a:avLst/>
          </a:prstGeom>
          <a:noFill/>
        </p:spPr>
        <p:txBody>
          <a:bodyPr wrap="square" rtlCol="0">
            <a:spAutoFit/>
          </a:bodyPr>
          <a:lstStyle/>
          <a:p>
            <a:pPr algn="ctr"/>
            <a:r>
              <a:rPr lang="nl-NL" sz="4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Nebukadnezars tweede droom over </a:t>
            </a:r>
            <a:r>
              <a:rPr lang="nl-NL" sz="4800" b="1" smtClean="0">
                <a:solidFill>
                  <a:srgbClr val="002060"/>
                </a:solidFill>
                <a:latin typeface="Verdana" panose="020B0604030504040204" pitchFamily="34" charset="0"/>
                <a:ea typeface="Verdana" panose="020B0604030504040204" pitchFamily="34" charset="0"/>
                <a:cs typeface="Verdana" panose="020B0604030504040204" pitchFamily="34" charset="0"/>
              </a:rPr>
              <a:t>de hoge </a:t>
            </a:r>
            <a:r>
              <a:rPr lang="nl-NL" sz="4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boom (Dan.4)</a:t>
            </a:r>
            <a:endParaRPr lang="nl-NL" sz="4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27" y="2128186"/>
            <a:ext cx="4038275" cy="426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84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1244" y="290945"/>
            <a:ext cx="11265402" cy="4401205"/>
          </a:xfrm>
          <a:prstGeom prst="rect">
            <a:avLst/>
          </a:prstGeom>
        </p:spPr>
        <p:txBody>
          <a:bodyPr wrap="square">
            <a:spAutoFit/>
          </a:bodyPr>
          <a:lstStyle/>
          <a:p>
            <a:r>
              <a:rPr lang="nl-NL" sz="2800" b="1" dirty="0" smtClean="0"/>
              <a:t>Genesis 11</a:t>
            </a:r>
          </a:p>
          <a:p>
            <a:r>
              <a:rPr lang="nl-NL" sz="2800" dirty="0"/>
              <a:t>1 Heel de aarde had één taal en eendere woorden.</a:t>
            </a:r>
          </a:p>
          <a:p>
            <a:r>
              <a:rPr lang="nl-NL" sz="2800" dirty="0"/>
              <a:t>2 En het gebeurde, toen zij naar het oosten trokken, dat zij een vlakte in het land </a:t>
            </a:r>
            <a:r>
              <a:rPr lang="nl-NL" sz="2800" dirty="0" err="1"/>
              <a:t>Sinear</a:t>
            </a:r>
            <a:r>
              <a:rPr lang="nl-NL" sz="2800" dirty="0"/>
              <a:t> vonden. Daar gingen zij wonen.</a:t>
            </a:r>
          </a:p>
          <a:p>
            <a:r>
              <a:rPr lang="nl-NL" sz="2800" dirty="0"/>
              <a:t>3 En zij zeiden allen tegen elkaar: Kom, laten wij </a:t>
            </a:r>
            <a:r>
              <a:rPr lang="nl-NL" sz="2800" dirty="0" smtClean="0"/>
              <a:t>bakstenen maken </a:t>
            </a:r>
            <a:r>
              <a:rPr lang="nl-NL" sz="2800" dirty="0"/>
              <a:t>en die goed bakken! En de </a:t>
            </a:r>
            <a:r>
              <a:rPr lang="nl-NL" sz="2800" dirty="0" smtClean="0"/>
              <a:t>bakstenen dienden </a:t>
            </a:r>
            <a:r>
              <a:rPr lang="nl-NL" sz="2800" dirty="0"/>
              <a:t>hun tot steen en het </a:t>
            </a:r>
            <a:r>
              <a:rPr lang="nl-NL" sz="2800" dirty="0" smtClean="0"/>
              <a:t>asfalt </a:t>
            </a:r>
            <a:r>
              <a:rPr lang="nl-NL" sz="2800" dirty="0"/>
              <a:t>diende hun tot </a:t>
            </a:r>
            <a:r>
              <a:rPr lang="nl-NL" sz="2800" dirty="0" smtClean="0"/>
              <a:t>lijm.</a:t>
            </a:r>
            <a:endParaRPr lang="nl-NL" sz="2800" dirty="0"/>
          </a:p>
          <a:p>
            <a:r>
              <a:rPr lang="nl-NL" sz="2800" dirty="0"/>
              <a:t>4 En zij zeiden: Kom, laten wij voor </a:t>
            </a:r>
            <a:r>
              <a:rPr lang="nl-NL" sz="2800" dirty="0" smtClean="0"/>
              <a:t>ons </a:t>
            </a:r>
            <a:r>
              <a:rPr lang="nl-NL" sz="2800" dirty="0"/>
              <a:t>een stad bouwen, en een toren </a:t>
            </a:r>
            <a:endParaRPr lang="nl-NL" sz="2800" dirty="0" smtClean="0"/>
          </a:p>
          <a:p>
            <a:r>
              <a:rPr lang="nl-NL" sz="2800" dirty="0" smtClean="0"/>
              <a:t>waarvan </a:t>
            </a:r>
            <a:r>
              <a:rPr lang="nl-NL" sz="2800" dirty="0"/>
              <a:t>de top in de hemel reikt, </a:t>
            </a:r>
            <a:r>
              <a:rPr lang="nl-NL" sz="2800" dirty="0" smtClean="0"/>
              <a:t>en </a:t>
            </a:r>
            <a:r>
              <a:rPr lang="nl-NL" sz="2800" dirty="0"/>
              <a:t>laten we voor ons een naam </a:t>
            </a:r>
            <a:r>
              <a:rPr lang="nl-NL" sz="2800" dirty="0" smtClean="0"/>
              <a:t>maken</a:t>
            </a:r>
            <a:r>
              <a:rPr lang="nl-NL" sz="2800" dirty="0"/>
              <a:t>, anders worden wij over </a:t>
            </a:r>
            <a:r>
              <a:rPr lang="nl-NL" sz="2800" dirty="0" smtClean="0"/>
              <a:t>heel </a:t>
            </a:r>
            <a:r>
              <a:rPr lang="nl-NL" sz="2800" dirty="0"/>
              <a:t>de aarde verspreid!</a:t>
            </a:r>
          </a:p>
        </p:txBody>
      </p:sp>
      <p:sp>
        <p:nvSpPr>
          <p:cNvPr id="3" name="Tekstvak 2"/>
          <p:cNvSpPr txBox="1"/>
          <p:nvPr/>
        </p:nvSpPr>
        <p:spPr>
          <a:xfrm>
            <a:off x="4914900" y="5870864"/>
            <a:ext cx="3865418" cy="461665"/>
          </a:xfrm>
          <a:prstGeom prst="rect">
            <a:avLst/>
          </a:prstGeom>
          <a:noFill/>
          <a:ln w="12700">
            <a:solidFill>
              <a:schemeClr val="tx1"/>
            </a:solidFill>
          </a:ln>
        </p:spPr>
        <p:txBody>
          <a:bodyPr wrap="square" rtlCol="0">
            <a:spAutoFit/>
          </a:bodyPr>
          <a:lstStyle/>
          <a:p>
            <a:r>
              <a:rPr lang="nl-NL" sz="2400" dirty="0" smtClean="0"/>
              <a:t>&gt; Vervult de aarde! (Gen.9:1)</a:t>
            </a:r>
            <a:endParaRPr lang="nl-NL" sz="2400" dirty="0"/>
          </a:p>
        </p:txBody>
      </p:sp>
    </p:spTree>
    <p:extLst>
      <p:ext uri="{BB962C8B-B14F-4D97-AF65-F5344CB8AC3E}">
        <p14:creationId xmlns:p14="http://schemas.microsoft.com/office/powerpoint/2010/main" val="65508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1815882"/>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12 </a:t>
            </a:r>
            <a:r>
              <a:rPr lang="nl-NL" sz="2800" dirty="0">
                <a:solidFill>
                  <a:srgbClr val="002060"/>
                </a:solidFill>
              </a:rPr>
              <a:t>Zijn loof was prachtig en zijn vruchten waren </a:t>
            </a:r>
            <a:r>
              <a:rPr lang="nl-NL" sz="2800" dirty="0" smtClean="0">
                <a:solidFill>
                  <a:srgbClr val="002060"/>
                </a:solidFill>
              </a:rPr>
              <a:t>talrijk, er </a:t>
            </a:r>
            <a:r>
              <a:rPr lang="nl-NL" sz="2800" dirty="0">
                <a:solidFill>
                  <a:srgbClr val="002060"/>
                </a:solidFill>
              </a:rPr>
              <a:t>zat voedsel aan voor </a:t>
            </a:r>
            <a:r>
              <a:rPr lang="nl-NL" sz="2800" dirty="0" smtClean="0">
                <a:solidFill>
                  <a:srgbClr val="002060"/>
                </a:solidFill>
              </a:rPr>
              <a:t>allen. Onder </a:t>
            </a:r>
            <a:r>
              <a:rPr lang="nl-NL" sz="2800" dirty="0">
                <a:solidFill>
                  <a:srgbClr val="002060"/>
                </a:solidFill>
              </a:rPr>
              <a:t>hem vonden </a:t>
            </a:r>
            <a:r>
              <a:rPr lang="nl-NL" sz="2800" u="sng" dirty="0">
                <a:solidFill>
                  <a:srgbClr val="002060"/>
                </a:solidFill>
              </a:rPr>
              <a:t>de dieren van het veld</a:t>
            </a:r>
            <a:r>
              <a:rPr lang="nl-NL" sz="2800" dirty="0">
                <a:solidFill>
                  <a:srgbClr val="002060"/>
                </a:solidFill>
              </a:rPr>
              <a:t> </a:t>
            </a:r>
            <a:r>
              <a:rPr lang="nl-NL" sz="2800" dirty="0" smtClean="0">
                <a:solidFill>
                  <a:srgbClr val="002060"/>
                </a:solidFill>
              </a:rPr>
              <a:t>schaduw en </a:t>
            </a:r>
            <a:r>
              <a:rPr lang="nl-NL" sz="2800" dirty="0">
                <a:solidFill>
                  <a:srgbClr val="002060"/>
                </a:solidFill>
              </a:rPr>
              <a:t>de vogels in de lucht verbleven in zijn </a:t>
            </a:r>
            <a:r>
              <a:rPr lang="nl-NL" sz="2800" dirty="0" smtClean="0">
                <a:solidFill>
                  <a:srgbClr val="002060"/>
                </a:solidFill>
              </a:rPr>
              <a:t>takken. Alle </a:t>
            </a:r>
            <a:r>
              <a:rPr lang="nl-NL" sz="2800" dirty="0">
                <a:solidFill>
                  <a:srgbClr val="002060"/>
                </a:solidFill>
              </a:rPr>
              <a:t>vlees werd door hem gevoed</a:t>
            </a:r>
            <a:r>
              <a:rPr lang="nl-NL" sz="2800" dirty="0" smtClean="0">
                <a:solidFill>
                  <a:srgbClr val="002060"/>
                </a:solidFill>
              </a:rPr>
              <a:t>.</a:t>
            </a:r>
          </a:p>
        </p:txBody>
      </p:sp>
      <p:sp>
        <p:nvSpPr>
          <p:cNvPr id="3" name="Tekstvak 2"/>
          <p:cNvSpPr txBox="1"/>
          <p:nvPr/>
        </p:nvSpPr>
        <p:spPr>
          <a:xfrm>
            <a:off x="4655129" y="3948545"/>
            <a:ext cx="5278580" cy="492443"/>
          </a:xfrm>
          <a:prstGeom prst="rect">
            <a:avLst/>
          </a:prstGeom>
          <a:noFill/>
          <a:ln w="12700">
            <a:solidFill>
              <a:schemeClr val="tx1"/>
            </a:solidFill>
          </a:ln>
        </p:spPr>
        <p:txBody>
          <a:bodyPr wrap="square" rtlCol="0">
            <a:spAutoFit/>
          </a:bodyPr>
          <a:lstStyle/>
          <a:p>
            <a:r>
              <a:rPr lang="nl-NL" sz="2600" dirty="0" smtClean="0"/>
              <a:t>&gt; Uitbeelding van de volken (Ez.31:6)</a:t>
            </a:r>
            <a:endParaRPr lang="nl-NL" sz="2600" dirty="0"/>
          </a:p>
        </p:txBody>
      </p:sp>
    </p:spTree>
    <p:extLst>
      <p:ext uri="{BB962C8B-B14F-4D97-AF65-F5344CB8AC3E}">
        <p14:creationId xmlns:p14="http://schemas.microsoft.com/office/powerpoint/2010/main" val="1201814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66256" y="690379"/>
            <a:ext cx="11554690" cy="1815882"/>
          </a:xfrm>
          <a:prstGeom prst="rect">
            <a:avLst/>
          </a:prstGeom>
        </p:spPr>
        <p:txBody>
          <a:bodyPr wrap="square">
            <a:spAutoFit/>
          </a:bodyPr>
          <a:lstStyle/>
          <a:p>
            <a:pPr algn="ctr"/>
            <a:r>
              <a:rPr lang="nl-NL" sz="2800" b="1" dirty="0" smtClean="0">
                <a:ea typeface="Verdana" panose="020B0604030504040204" pitchFamily="34" charset="0"/>
                <a:cs typeface="Verdana" panose="020B0604030504040204" pitchFamily="34" charset="0"/>
              </a:rPr>
              <a:t>Ezechiël 31</a:t>
            </a:r>
          </a:p>
          <a:p>
            <a:pPr algn="ctr"/>
            <a:r>
              <a:rPr lang="nl-NL" sz="2800" dirty="0" smtClean="0">
                <a:ea typeface="Verdana" panose="020B0604030504040204" pitchFamily="34" charset="0"/>
                <a:cs typeface="Verdana" panose="020B0604030504040204" pitchFamily="34" charset="0"/>
              </a:rPr>
              <a:t>6 </a:t>
            </a:r>
            <a:r>
              <a:rPr lang="nl-NL" sz="2800" dirty="0">
                <a:ea typeface="Verdana" panose="020B0604030504040204" pitchFamily="34" charset="0"/>
                <a:cs typeface="Verdana" panose="020B0604030504040204" pitchFamily="34" charset="0"/>
              </a:rPr>
              <a:t>Alle vogels in de lucht nestelden in zijn takken.</a:t>
            </a:r>
          </a:p>
          <a:p>
            <a:pPr algn="ctr"/>
            <a:r>
              <a:rPr lang="nl-NL" sz="2800" dirty="0">
                <a:ea typeface="Verdana" panose="020B0604030504040204" pitchFamily="34" charset="0"/>
                <a:cs typeface="Verdana" panose="020B0604030504040204" pitchFamily="34" charset="0"/>
              </a:rPr>
              <a:t>Alle dieren van het veld wierpen hun jongen onder zijn twijgen.</a:t>
            </a:r>
          </a:p>
          <a:p>
            <a:pPr algn="ctr"/>
            <a:r>
              <a:rPr lang="nl-NL" sz="2800" dirty="0">
                <a:ea typeface="Verdana" panose="020B0604030504040204" pitchFamily="34" charset="0"/>
                <a:cs typeface="Verdana" panose="020B0604030504040204" pitchFamily="34" charset="0"/>
              </a:rPr>
              <a:t>In zijn schaduw woonden </a:t>
            </a:r>
            <a:r>
              <a:rPr lang="nl-NL" sz="2800" dirty="0" smtClean="0">
                <a:ea typeface="Verdana" panose="020B0604030504040204" pitchFamily="34" charset="0"/>
                <a:cs typeface="Verdana" panose="020B0604030504040204" pitchFamily="34" charset="0"/>
              </a:rPr>
              <a:t>alle grote volkeren</a:t>
            </a:r>
            <a:r>
              <a:rPr lang="nl-NL" sz="2800"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8965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1815882"/>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12 </a:t>
            </a:r>
            <a:r>
              <a:rPr lang="nl-NL" sz="2800" dirty="0">
                <a:solidFill>
                  <a:srgbClr val="002060"/>
                </a:solidFill>
              </a:rPr>
              <a:t>Zijn loof was prachtig en zijn vruchten waren </a:t>
            </a:r>
            <a:r>
              <a:rPr lang="nl-NL" sz="2800" dirty="0" smtClean="0">
                <a:solidFill>
                  <a:srgbClr val="002060"/>
                </a:solidFill>
              </a:rPr>
              <a:t>talrijk, er </a:t>
            </a:r>
            <a:r>
              <a:rPr lang="nl-NL" sz="2800" dirty="0">
                <a:solidFill>
                  <a:srgbClr val="002060"/>
                </a:solidFill>
              </a:rPr>
              <a:t>zat voedsel aan voor </a:t>
            </a:r>
            <a:r>
              <a:rPr lang="nl-NL" sz="2800" dirty="0" smtClean="0">
                <a:solidFill>
                  <a:srgbClr val="002060"/>
                </a:solidFill>
              </a:rPr>
              <a:t>allen. Onder </a:t>
            </a:r>
            <a:r>
              <a:rPr lang="nl-NL" sz="2800" dirty="0">
                <a:solidFill>
                  <a:srgbClr val="002060"/>
                </a:solidFill>
              </a:rPr>
              <a:t>hem vonden de dieren van het veld </a:t>
            </a:r>
            <a:r>
              <a:rPr lang="nl-NL" sz="2800" dirty="0" smtClean="0">
                <a:solidFill>
                  <a:srgbClr val="002060"/>
                </a:solidFill>
              </a:rPr>
              <a:t>schaduw en </a:t>
            </a:r>
            <a:r>
              <a:rPr lang="nl-NL" sz="2800" u="sng" dirty="0">
                <a:solidFill>
                  <a:srgbClr val="002060"/>
                </a:solidFill>
              </a:rPr>
              <a:t>de vogels in de lucht</a:t>
            </a:r>
            <a:r>
              <a:rPr lang="nl-NL" sz="2800" dirty="0">
                <a:solidFill>
                  <a:srgbClr val="002060"/>
                </a:solidFill>
              </a:rPr>
              <a:t> verbleven in zijn </a:t>
            </a:r>
            <a:r>
              <a:rPr lang="nl-NL" sz="2800" dirty="0" smtClean="0">
                <a:solidFill>
                  <a:srgbClr val="002060"/>
                </a:solidFill>
              </a:rPr>
              <a:t>takken. Alle </a:t>
            </a:r>
            <a:r>
              <a:rPr lang="nl-NL" sz="2800" dirty="0">
                <a:solidFill>
                  <a:srgbClr val="002060"/>
                </a:solidFill>
              </a:rPr>
              <a:t>vlees werd door hem gevoed</a:t>
            </a:r>
            <a:r>
              <a:rPr lang="nl-NL" sz="2800" dirty="0" smtClean="0">
                <a:solidFill>
                  <a:srgbClr val="002060"/>
                </a:solidFill>
              </a:rPr>
              <a:t>.</a:t>
            </a:r>
          </a:p>
        </p:txBody>
      </p:sp>
      <p:sp>
        <p:nvSpPr>
          <p:cNvPr id="3" name="Tekstvak 2"/>
          <p:cNvSpPr txBox="1"/>
          <p:nvPr/>
        </p:nvSpPr>
        <p:spPr>
          <a:xfrm>
            <a:off x="1278082" y="3823854"/>
            <a:ext cx="9829799" cy="1692771"/>
          </a:xfrm>
          <a:prstGeom prst="rect">
            <a:avLst/>
          </a:prstGeom>
          <a:noFill/>
          <a:ln w="12700">
            <a:solidFill>
              <a:schemeClr val="tx1"/>
            </a:solidFill>
          </a:ln>
        </p:spPr>
        <p:txBody>
          <a:bodyPr wrap="square" rtlCol="0">
            <a:spAutoFit/>
          </a:bodyPr>
          <a:lstStyle/>
          <a:p>
            <a:pPr marL="342900" indent="-342900">
              <a:buFont typeface="Wingdings" panose="05000000000000000000" pitchFamily="2" charset="2"/>
              <a:buChar char="Ø"/>
            </a:pPr>
            <a:r>
              <a:rPr lang="nl-NL" sz="2600" dirty="0" smtClean="0"/>
              <a:t>Uitbeelding van ‘de boosaardige geestelijke machten in de lucht’ (Ef.6:12)</a:t>
            </a:r>
          </a:p>
          <a:p>
            <a:pPr lvl="1"/>
            <a:endParaRPr lang="nl-NL" sz="2600" dirty="0" smtClean="0"/>
          </a:p>
          <a:p>
            <a:pPr lvl="1"/>
            <a:r>
              <a:rPr lang="nl-NL" sz="2600" dirty="0" smtClean="0">
                <a:sym typeface="Wingdings" panose="05000000000000000000" pitchFamily="2" charset="2"/>
              </a:rPr>
              <a:t> </a:t>
            </a:r>
            <a:r>
              <a:rPr lang="nl-NL" sz="2600" dirty="0" smtClean="0"/>
              <a:t>Matth.13</a:t>
            </a:r>
            <a:endParaRPr lang="nl-NL" sz="2600" dirty="0"/>
          </a:p>
        </p:txBody>
      </p:sp>
    </p:spTree>
    <p:extLst>
      <p:ext uri="{BB962C8B-B14F-4D97-AF65-F5344CB8AC3E}">
        <p14:creationId xmlns:p14="http://schemas.microsoft.com/office/powerpoint/2010/main" val="335200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84465" y="399433"/>
            <a:ext cx="11554690" cy="2677656"/>
          </a:xfrm>
          <a:prstGeom prst="rect">
            <a:avLst/>
          </a:prstGeom>
        </p:spPr>
        <p:txBody>
          <a:bodyPr wrap="square">
            <a:spAutoFit/>
          </a:bodyPr>
          <a:lstStyle/>
          <a:p>
            <a:pPr algn="ctr"/>
            <a:r>
              <a:rPr lang="nl-NL" sz="2800" b="1" dirty="0"/>
              <a:t>Mattheus 13</a:t>
            </a:r>
          </a:p>
          <a:p>
            <a:pPr algn="ctr"/>
            <a:r>
              <a:rPr lang="nl-NL" sz="2800" dirty="0"/>
              <a:t>4 En toen hij zaaide, viel een deel van het zaad langs de weg; </a:t>
            </a:r>
            <a:endParaRPr lang="nl-NL" sz="2800" dirty="0" smtClean="0"/>
          </a:p>
          <a:p>
            <a:pPr algn="ctr"/>
            <a:r>
              <a:rPr lang="nl-NL" sz="2800" dirty="0" smtClean="0"/>
              <a:t>en </a:t>
            </a:r>
            <a:r>
              <a:rPr lang="nl-NL" sz="2800" dirty="0"/>
              <a:t>de vogels kwamen en aten dat op.</a:t>
            </a:r>
          </a:p>
          <a:p>
            <a:pPr algn="ctr"/>
            <a:r>
              <a:rPr lang="nl-NL" sz="2800" dirty="0" smtClean="0"/>
              <a:t>(…)</a:t>
            </a:r>
          </a:p>
          <a:p>
            <a:pPr algn="ctr"/>
            <a:r>
              <a:rPr lang="nl-NL" sz="2800" dirty="0" smtClean="0"/>
              <a:t>19 …dan </a:t>
            </a:r>
            <a:r>
              <a:rPr lang="nl-NL" sz="2800" dirty="0"/>
              <a:t>komt de boze en rukt weg wat in zijn hart gezaaid was; </a:t>
            </a:r>
            <a:endParaRPr lang="nl-NL" sz="2800" dirty="0" smtClean="0"/>
          </a:p>
          <a:p>
            <a:pPr algn="ctr"/>
            <a:r>
              <a:rPr lang="nl-NL" sz="2800" dirty="0" smtClean="0"/>
              <a:t>dat </a:t>
            </a:r>
            <a:r>
              <a:rPr lang="nl-NL" sz="2800" dirty="0"/>
              <a:t>is hij bij wie langs de weg gezaaid is.</a:t>
            </a:r>
            <a:endParaRPr lang="nl-NL" sz="28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7788403" y="3699164"/>
            <a:ext cx="3658957" cy="2744217"/>
          </a:xfrm>
          <a:prstGeom prst="rect">
            <a:avLst/>
          </a:prstGeom>
        </p:spPr>
      </p:pic>
      <p:pic>
        <p:nvPicPr>
          <p:cNvPr id="5" name="Afbeelding 4"/>
          <p:cNvPicPr>
            <a:picLocks noChangeAspect="1"/>
          </p:cNvPicPr>
          <p:nvPr/>
        </p:nvPicPr>
        <p:blipFill>
          <a:blip r:embed="rId3"/>
          <a:stretch>
            <a:fillRect/>
          </a:stretch>
        </p:blipFill>
        <p:spPr>
          <a:xfrm>
            <a:off x="581892" y="3699164"/>
            <a:ext cx="3657599" cy="2740369"/>
          </a:xfrm>
          <a:prstGeom prst="rect">
            <a:avLst/>
          </a:prstGeom>
        </p:spPr>
      </p:pic>
    </p:spTree>
    <p:extLst>
      <p:ext uri="{BB962C8B-B14F-4D97-AF65-F5344CB8AC3E}">
        <p14:creationId xmlns:p14="http://schemas.microsoft.com/office/powerpoint/2010/main" val="230705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1815882"/>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12 </a:t>
            </a:r>
            <a:r>
              <a:rPr lang="nl-NL" sz="2800" dirty="0">
                <a:solidFill>
                  <a:srgbClr val="002060"/>
                </a:solidFill>
              </a:rPr>
              <a:t>Zijn loof was prachtig en zijn vruchten waren </a:t>
            </a:r>
            <a:r>
              <a:rPr lang="nl-NL" sz="2800" dirty="0" smtClean="0">
                <a:solidFill>
                  <a:srgbClr val="002060"/>
                </a:solidFill>
              </a:rPr>
              <a:t>talrijk, er </a:t>
            </a:r>
            <a:r>
              <a:rPr lang="nl-NL" sz="2800" dirty="0">
                <a:solidFill>
                  <a:srgbClr val="002060"/>
                </a:solidFill>
              </a:rPr>
              <a:t>zat voedsel aan voor </a:t>
            </a:r>
            <a:r>
              <a:rPr lang="nl-NL" sz="2800" dirty="0" smtClean="0">
                <a:solidFill>
                  <a:srgbClr val="002060"/>
                </a:solidFill>
              </a:rPr>
              <a:t>allen. Onder </a:t>
            </a:r>
            <a:r>
              <a:rPr lang="nl-NL" sz="2800" dirty="0">
                <a:solidFill>
                  <a:srgbClr val="002060"/>
                </a:solidFill>
              </a:rPr>
              <a:t>hem vonden de dieren van het veld </a:t>
            </a:r>
            <a:r>
              <a:rPr lang="nl-NL" sz="2800" dirty="0" smtClean="0">
                <a:solidFill>
                  <a:srgbClr val="002060"/>
                </a:solidFill>
              </a:rPr>
              <a:t>schaduw en </a:t>
            </a:r>
            <a:r>
              <a:rPr lang="nl-NL" sz="2800" dirty="0">
                <a:solidFill>
                  <a:srgbClr val="002060"/>
                </a:solidFill>
              </a:rPr>
              <a:t>de vogels in de lucht verbleven in zijn </a:t>
            </a:r>
            <a:r>
              <a:rPr lang="nl-NL" sz="2800" dirty="0" smtClean="0">
                <a:solidFill>
                  <a:srgbClr val="002060"/>
                </a:solidFill>
              </a:rPr>
              <a:t>takken. </a:t>
            </a:r>
            <a:r>
              <a:rPr lang="nl-NL" sz="2800" u="sng" dirty="0" smtClean="0">
                <a:solidFill>
                  <a:srgbClr val="002060"/>
                </a:solidFill>
              </a:rPr>
              <a:t>Alle </a:t>
            </a:r>
            <a:r>
              <a:rPr lang="nl-NL" sz="2800" u="sng" dirty="0">
                <a:solidFill>
                  <a:srgbClr val="002060"/>
                </a:solidFill>
              </a:rPr>
              <a:t>vlees werd door hem gevoed</a:t>
            </a:r>
            <a:r>
              <a:rPr lang="nl-NL" sz="2800" u="sng" dirty="0" smtClean="0">
                <a:solidFill>
                  <a:srgbClr val="002060"/>
                </a:solidFill>
              </a:rPr>
              <a:t>.</a:t>
            </a:r>
          </a:p>
        </p:txBody>
      </p:sp>
      <p:sp>
        <p:nvSpPr>
          <p:cNvPr id="4" name="Tekstvak 3"/>
          <p:cNvSpPr txBox="1"/>
          <p:nvPr/>
        </p:nvSpPr>
        <p:spPr>
          <a:xfrm>
            <a:off x="3356263" y="4052455"/>
            <a:ext cx="5579919" cy="492443"/>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Ø"/>
            </a:pPr>
            <a:r>
              <a:rPr lang="nl-NL" sz="2600" dirty="0" smtClean="0"/>
              <a:t>U bent dat gouden hoofd (Dan.2:38)</a:t>
            </a:r>
            <a:endParaRPr lang="nl-NL" sz="2600" dirty="0"/>
          </a:p>
        </p:txBody>
      </p:sp>
    </p:spTree>
    <p:extLst>
      <p:ext uri="{BB962C8B-B14F-4D97-AF65-F5344CB8AC3E}">
        <p14:creationId xmlns:p14="http://schemas.microsoft.com/office/powerpoint/2010/main" val="3740494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108543"/>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13 </a:t>
            </a:r>
            <a:r>
              <a:rPr lang="nl-NL" sz="2800" dirty="0">
                <a:solidFill>
                  <a:srgbClr val="002060"/>
                </a:solidFill>
              </a:rPr>
              <a:t>In de visioenen die mij op mijn bed voor ogen kwamen, keek ik toe, en zie, een wachter, namelijk een heilige, daalde neer uit de hemel</a:t>
            </a:r>
            <a:r>
              <a:rPr lang="nl-NL" sz="2800" dirty="0" smtClean="0">
                <a:solidFill>
                  <a:srgbClr val="002060"/>
                </a:solidFill>
              </a:rPr>
              <a:t>.</a:t>
            </a:r>
          </a:p>
          <a:p>
            <a:r>
              <a:rPr lang="nl-NL" sz="2800" dirty="0">
                <a:solidFill>
                  <a:srgbClr val="002060"/>
                </a:solidFill>
              </a:rPr>
              <a:t>14 Hij riep met kracht en zei het volgende: Houw die boom om, </a:t>
            </a:r>
          </a:p>
          <a:p>
            <a:r>
              <a:rPr lang="nl-NL" sz="2800" dirty="0">
                <a:solidFill>
                  <a:srgbClr val="002060"/>
                </a:solidFill>
              </a:rPr>
              <a:t>kap zijn takken, stroop zijn loof af, verstrooi zijn vruchten,</a:t>
            </a:r>
          </a:p>
          <a:p>
            <a:r>
              <a:rPr lang="nl-NL" sz="2800" dirty="0">
                <a:solidFill>
                  <a:srgbClr val="002060"/>
                </a:solidFill>
              </a:rPr>
              <a:t>zodat de dieren er vanonder wegvluchten en de vogels van zijn takken.</a:t>
            </a:r>
          </a:p>
          <a:p>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372417" y="3378706"/>
            <a:ext cx="3273136" cy="3273136"/>
          </a:xfrm>
          <a:prstGeom prst="rect">
            <a:avLst/>
          </a:prstGeom>
        </p:spPr>
      </p:pic>
    </p:spTree>
    <p:extLst>
      <p:ext uri="{BB962C8B-B14F-4D97-AF65-F5344CB8AC3E}">
        <p14:creationId xmlns:p14="http://schemas.microsoft.com/office/powerpoint/2010/main" val="276247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15 </a:t>
            </a:r>
            <a:r>
              <a:rPr lang="nl-NL" sz="2800" dirty="0">
                <a:solidFill>
                  <a:srgbClr val="002060"/>
                </a:solidFill>
              </a:rPr>
              <a:t>Maar laat de </a:t>
            </a:r>
            <a:r>
              <a:rPr lang="nl-NL" sz="2800" dirty="0" smtClean="0">
                <a:solidFill>
                  <a:srgbClr val="002060"/>
                </a:solidFill>
              </a:rPr>
              <a:t>stam met </a:t>
            </a:r>
            <a:r>
              <a:rPr lang="nl-NL" sz="2800" dirty="0">
                <a:solidFill>
                  <a:srgbClr val="002060"/>
                </a:solidFill>
              </a:rPr>
              <a:t>zijn wortels in de </a:t>
            </a:r>
            <a:r>
              <a:rPr lang="nl-NL" sz="2800" dirty="0" smtClean="0">
                <a:solidFill>
                  <a:srgbClr val="002060"/>
                </a:solidFill>
              </a:rPr>
              <a:t>aarde, </a:t>
            </a:r>
          </a:p>
          <a:p>
            <a:r>
              <a:rPr lang="nl-NL" sz="2800" dirty="0" smtClean="0">
                <a:solidFill>
                  <a:schemeClr val="bg1">
                    <a:lumMod val="65000"/>
                  </a:schemeClr>
                </a:solidFill>
              </a:rPr>
              <a:t>en </a:t>
            </a:r>
            <a:r>
              <a:rPr lang="nl-NL" sz="2800" dirty="0">
                <a:solidFill>
                  <a:schemeClr val="bg1">
                    <a:lumMod val="65000"/>
                  </a:schemeClr>
                </a:solidFill>
              </a:rPr>
              <a:t>wel in een ijzeren en </a:t>
            </a:r>
            <a:r>
              <a:rPr lang="nl-NL" sz="2800" dirty="0" smtClean="0">
                <a:solidFill>
                  <a:schemeClr val="bg1">
                    <a:lumMod val="65000"/>
                  </a:schemeClr>
                </a:solidFill>
              </a:rPr>
              <a:t>koperen band, in </a:t>
            </a:r>
            <a:r>
              <a:rPr lang="nl-NL" sz="2800" dirty="0">
                <a:solidFill>
                  <a:schemeClr val="bg1">
                    <a:lumMod val="65000"/>
                  </a:schemeClr>
                </a:solidFill>
              </a:rPr>
              <a:t>het jonge gras van het veld.</a:t>
            </a:r>
          </a:p>
          <a:p>
            <a:r>
              <a:rPr lang="nl-NL" sz="2800" dirty="0">
                <a:solidFill>
                  <a:schemeClr val="bg1">
                    <a:lumMod val="65000"/>
                  </a:schemeClr>
                </a:solidFill>
              </a:rPr>
              <a:t>Laat hem bevochtigd worden door de dauw van de hemel</a:t>
            </a:r>
          </a:p>
          <a:p>
            <a:r>
              <a:rPr lang="nl-NL" sz="2800" dirty="0">
                <a:solidFill>
                  <a:schemeClr val="bg1">
                    <a:lumMod val="65000"/>
                  </a:schemeClr>
                </a:solidFill>
              </a:rPr>
              <a:t>en laat zijn deel, samen met de dieren, in het gras van de aarde zijn</a:t>
            </a:r>
            <a:r>
              <a:rPr lang="nl-NL" sz="2800" dirty="0" smtClean="0">
                <a:solidFill>
                  <a:schemeClr val="bg1">
                    <a:lumMod val="65000"/>
                  </a:schemeClr>
                </a:solidFill>
              </a:rPr>
              <a:t>.</a:t>
            </a:r>
          </a:p>
          <a:p>
            <a:endParaRPr lang="nl-NL" sz="2800" dirty="0">
              <a:solidFill>
                <a:schemeClr val="bg1">
                  <a:lumMod val="65000"/>
                </a:schemeClr>
              </a:solidFill>
            </a:endParaRPr>
          </a:p>
        </p:txBody>
      </p:sp>
    </p:spTree>
    <p:extLst>
      <p:ext uri="{BB962C8B-B14F-4D97-AF65-F5344CB8AC3E}">
        <p14:creationId xmlns:p14="http://schemas.microsoft.com/office/powerpoint/2010/main" val="611084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15 </a:t>
            </a:r>
            <a:r>
              <a:rPr lang="nl-NL" sz="2800" dirty="0">
                <a:solidFill>
                  <a:srgbClr val="002060"/>
                </a:solidFill>
              </a:rPr>
              <a:t>Maar laat de </a:t>
            </a:r>
            <a:r>
              <a:rPr lang="nl-NL" sz="2800" dirty="0" smtClean="0">
                <a:solidFill>
                  <a:srgbClr val="002060"/>
                </a:solidFill>
              </a:rPr>
              <a:t>stam met </a:t>
            </a:r>
            <a:r>
              <a:rPr lang="nl-NL" sz="2800" dirty="0">
                <a:solidFill>
                  <a:srgbClr val="002060"/>
                </a:solidFill>
              </a:rPr>
              <a:t>zijn wortels in de </a:t>
            </a:r>
            <a:r>
              <a:rPr lang="nl-NL" sz="2800" dirty="0" smtClean="0">
                <a:solidFill>
                  <a:srgbClr val="002060"/>
                </a:solidFill>
              </a:rPr>
              <a:t>aarde, </a:t>
            </a:r>
          </a:p>
          <a:p>
            <a:r>
              <a:rPr lang="nl-NL" sz="2800" dirty="0" smtClean="0">
                <a:solidFill>
                  <a:srgbClr val="002060"/>
                </a:solidFill>
              </a:rPr>
              <a:t>en </a:t>
            </a:r>
            <a:r>
              <a:rPr lang="nl-NL" sz="2800" dirty="0">
                <a:solidFill>
                  <a:srgbClr val="002060"/>
                </a:solidFill>
              </a:rPr>
              <a:t>wel in een ijzeren en </a:t>
            </a:r>
            <a:r>
              <a:rPr lang="nl-NL" sz="2800" dirty="0" smtClean="0">
                <a:solidFill>
                  <a:srgbClr val="002060"/>
                </a:solidFill>
              </a:rPr>
              <a:t>koperen band, </a:t>
            </a:r>
            <a:r>
              <a:rPr lang="nl-NL" sz="2800" dirty="0" smtClean="0">
                <a:solidFill>
                  <a:schemeClr val="bg1">
                    <a:lumMod val="65000"/>
                  </a:schemeClr>
                </a:solidFill>
              </a:rPr>
              <a:t>in </a:t>
            </a:r>
            <a:r>
              <a:rPr lang="nl-NL" sz="2800" dirty="0">
                <a:solidFill>
                  <a:schemeClr val="bg1">
                    <a:lumMod val="65000"/>
                  </a:schemeClr>
                </a:solidFill>
              </a:rPr>
              <a:t>het jonge gras van het veld.</a:t>
            </a:r>
          </a:p>
          <a:p>
            <a:r>
              <a:rPr lang="nl-NL" sz="2800" dirty="0">
                <a:solidFill>
                  <a:schemeClr val="bg1">
                    <a:lumMod val="65000"/>
                  </a:schemeClr>
                </a:solidFill>
              </a:rPr>
              <a:t>Laat hem bevochtigd worden door de dauw van de hemel</a:t>
            </a:r>
          </a:p>
          <a:p>
            <a:r>
              <a:rPr lang="nl-NL" sz="2800" dirty="0">
                <a:solidFill>
                  <a:schemeClr val="bg1">
                    <a:lumMod val="65000"/>
                  </a:schemeClr>
                </a:solidFill>
              </a:rPr>
              <a:t>en laat zijn deel, samen met de dieren, in het gras van de aarde zijn</a:t>
            </a:r>
            <a:r>
              <a:rPr lang="nl-NL" sz="2800" dirty="0" smtClean="0">
                <a:solidFill>
                  <a:schemeClr val="bg1">
                    <a:lumMod val="65000"/>
                  </a:schemeClr>
                </a:solidFill>
              </a:rPr>
              <a:t>.</a:t>
            </a:r>
          </a:p>
          <a:p>
            <a:endParaRPr lang="nl-NL" sz="2800" dirty="0">
              <a:solidFill>
                <a:srgbClr val="002060"/>
              </a:solidFill>
            </a:endParaRPr>
          </a:p>
        </p:txBody>
      </p:sp>
      <p:pic>
        <p:nvPicPr>
          <p:cNvPr id="4" name="Afbeelding 3"/>
          <p:cNvPicPr>
            <a:picLocks noChangeAspect="1"/>
          </p:cNvPicPr>
          <p:nvPr/>
        </p:nvPicPr>
        <p:blipFill>
          <a:blip r:embed="rId2"/>
          <a:stretch>
            <a:fillRect/>
          </a:stretch>
        </p:blipFill>
        <p:spPr>
          <a:xfrm>
            <a:off x="3768690" y="3919752"/>
            <a:ext cx="4697989" cy="2416537"/>
          </a:xfrm>
          <a:prstGeom prst="rect">
            <a:avLst/>
          </a:prstGeom>
        </p:spPr>
      </p:pic>
    </p:spTree>
    <p:extLst>
      <p:ext uri="{BB962C8B-B14F-4D97-AF65-F5344CB8AC3E}">
        <p14:creationId xmlns:p14="http://schemas.microsoft.com/office/powerpoint/2010/main" val="607400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15 </a:t>
            </a:r>
            <a:r>
              <a:rPr lang="nl-NL" sz="2800" dirty="0">
                <a:solidFill>
                  <a:srgbClr val="002060"/>
                </a:solidFill>
              </a:rPr>
              <a:t>Maar laat </a:t>
            </a:r>
            <a:r>
              <a:rPr lang="nl-NL" sz="2800" u="sng" dirty="0">
                <a:solidFill>
                  <a:srgbClr val="002060"/>
                </a:solidFill>
              </a:rPr>
              <a:t>de </a:t>
            </a:r>
            <a:r>
              <a:rPr lang="nl-NL" sz="2800" u="sng" dirty="0" smtClean="0">
                <a:solidFill>
                  <a:srgbClr val="002060"/>
                </a:solidFill>
              </a:rPr>
              <a:t>stam met </a:t>
            </a:r>
            <a:r>
              <a:rPr lang="nl-NL" sz="2800" u="sng" dirty="0">
                <a:solidFill>
                  <a:srgbClr val="002060"/>
                </a:solidFill>
              </a:rPr>
              <a:t>zijn wortels </a:t>
            </a:r>
            <a:r>
              <a:rPr lang="nl-NL" sz="2800" dirty="0">
                <a:solidFill>
                  <a:srgbClr val="002060"/>
                </a:solidFill>
              </a:rPr>
              <a:t>in de </a:t>
            </a:r>
            <a:r>
              <a:rPr lang="nl-NL" sz="2800" dirty="0" smtClean="0">
                <a:solidFill>
                  <a:srgbClr val="002060"/>
                </a:solidFill>
              </a:rPr>
              <a:t>aarde, </a:t>
            </a:r>
          </a:p>
          <a:p>
            <a:r>
              <a:rPr lang="nl-NL" sz="2800" dirty="0" smtClean="0">
                <a:solidFill>
                  <a:srgbClr val="002060"/>
                </a:solidFill>
              </a:rPr>
              <a:t>en </a:t>
            </a:r>
            <a:r>
              <a:rPr lang="nl-NL" sz="2800" dirty="0">
                <a:solidFill>
                  <a:srgbClr val="002060"/>
                </a:solidFill>
              </a:rPr>
              <a:t>wel in een ijzeren en </a:t>
            </a:r>
            <a:r>
              <a:rPr lang="nl-NL" sz="2800" dirty="0" smtClean="0">
                <a:solidFill>
                  <a:srgbClr val="002060"/>
                </a:solidFill>
              </a:rPr>
              <a:t>koperen band, </a:t>
            </a:r>
            <a:r>
              <a:rPr lang="nl-NL" sz="2800" dirty="0" smtClean="0">
                <a:solidFill>
                  <a:schemeClr val="bg1">
                    <a:lumMod val="65000"/>
                  </a:schemeClr>
                </a:solidFill>
              </a:rPr>
              <a:t>in </a:t>
            </a:r>
            <a:r>
              <a:rPr lang="nl-NL" sz="2800" dirty="0">
                <a:solidFill>
                  <a:schemeClr val="bg1">
                    <a:lumMod val="65000"/>
                  </a:schemeClr>
                </a:solidFill>
              </a:rPr>
              <a:t>het jonge gras van het veld.</a:t>
            </a:r>
          </a:p>
          <a:p>
            <a:r>
              <a:rPr lang="nl-NL" sz="2800" dirty="0">
                <a:solidFill>
                  <a:schemeClr val="bg1">
                    <a:lumMod val="65000"/>
                  </a:schemeClr>
                </a:solidFill>
              </a:rPr>
              <a:t>Laat hem bevochtigd worden door de dauw van de hemel</a:t>
            </a:r>
          </a:p>
          <a:p>
            <a:r>
              <a:rPr lang="nl-NL" sz="2800" dirty="0">
                <a:solidFill>
                  <a:schemeClr val="bg1">
                    <a:lumMod val="65000"/>
                  </a:schemeClr>
                </a:solidFill>
              </a:rPr>
              <a:t>en laat zijn deel, samen met de dieren, in het gras van de aarde zijn</a:t>
            </a:r>
            <a:r>
              <a:rPr lang="nl-NL" sz="2800" dirty="0" smtClean="0">
                <a:solidFill>
                  <a:schemeClr val="bg1">
                    <a:lumMod val="65000"/>
                  </a:schemeClr>
                </a:solidFill>
              </a:rPr>
              <a:t>.</a:t>
            </a:r>
          </a:p>
          <a:p>
            <a:endParaRPr lang="nl-NL" sz="2800" dirty="0">
              <a:solidFill>
                <a:srgbClr val="002060"/>
              </a:solidFill>
            </a:endParaRPr>
          </a:p>
        </p:txBody>
      </p:sp>
      <p:sp>
        <p:nvSpPr>
          <p:cNvPr id="3" name="Rechthoek 2"/>
          <p:cNvSpPr/>
          <p:nvPr/>
        </p:nvSpPr>
        <p:spPr>
          <a:xfrm>
            <a:off x="1892713" y="4927661"/>
            <a:ext cx="7716728" cy="830997"/>
          </a:xfrm>
          <a:prstGeom prst="rect">
            <a:avLst/>
          </a:prstGeom>
          <a:ln w="12700">
            <a:solidFill>
              <a:schemeClr val="tx1"/>
            </a:solidFill>
          </a:ln>
        </p:spPr>
        <p:txBody>
          <a:bodyPr wrap="none">
            <a:spAutoFit/>
          </a:bodyPr>
          <a:lstStyle/>
          <a:p>
            <a:r>
              <a:rPr lang="nl-NL" sz="2400" dirty="0" smtClean="0"/>
              <a:t>Want </a:t>
            </a:r>
            <a:r>
              <a:rPr lang="nl-NL" sz="2400" dirty="0"/>
              <a:t>het geheimenis van de wetteloosheid is al </a:t>
            </a:r>
            <a:r>
              <a:rPr lang="nl-NL" sz="2400" dirty="0" smtClean="0"/>
              <a:t>werkzaam…</a:t>
            </a:r>
          </a:p>
          <a:p>
            <a:pPr algn="r"/>
            <a:r>
              <a:rPr lang="nl-NL" sz="2400" i="1" dirty="0" smtClean="0"/>
              <a:t>(2 Thess.2:7) </a:t>
            </a:r>
            <a:endParaRPr lang="nl-NL" sz="2400" i="1" dirty="0"/>
          </a:p>
        </p:txBody>
      </p:sp>
    </p:spTree>
    <p:extLst>
      <p:ext uri="{BB962C8B-B14F-4D97-AF65-F5344CB8AC3E}">
        <p14:creationId xmlns:p14="http://schemas.microsoft.com/office/powerpoint/2010/main" val="358020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2"/>
            <a:ext cx="11152834" cy="3539430"/>
          </a:xfrm>
          <a:prstGeom prst="rect">
            <a:avLst/>
          </a:prstGeom>
        </p:spPr>
        <p:txBody>
          <a:bodyPr wrap="square">
            <a:spAutoFit/>
          </a:bodyPr>
          <a:lstStyle/>
          <a:p>
            <a:r>
              <a:rPr lang="nl-NL" sz="2800" b="1" dirty="0" smtClean="0">
                <a:solidFill>
                  <a:srgbClr val="002060"/>
                </a:solidFill>
              </a:rPr>
              <a:t>Daniël 4</a:t>
            </a:r>
          </a:p>
          <a:p>
            <a:r>
              <a:rPr lang="nl-NL" sz="2800" dirty="0">
                <a:solidFill>
                  <a:srgbClr val="002060"/>
                </a:solidFill>
              </a:rPr>
              <a:t>1 Koning Nebukadnezar aan alle volken, natiën en talen die op de hele aarde wonen: Moge uw vrede toenemen.</a:t>
            </a:r>
          </a:p>
          <a:p>
            <a:r>
              <a:rPr lang="nl-NL" sz="2800" dirty="0">
                <a:solidFill>
                  <a:srgbClr val="002060"/>
                </a:solidFill>
              </a:rPr>
              <a:t>2 Het behaagt mij de tekenen en wonderen die de allerhoogste God aan mij gedaan heeft, te </a:t>
            </a:r>
            <a:r>
              <a:rPr lang="nl-NL" sz="2800" dirty="0" smtClean="0">
                <a:solidFill>
                  <a:srgbClr val="002060"/>
                </a:solidFill>
              </a:rPr>
              <a:t>onthullen.</a:t>
            </a:r>
            <a:endParaRPr lang="nl-NL" sz="2800" dirty="0">
              <a:solidFill>
                <a:srgbClr val="002060"/>
              </a:solidFill>
            </a:endParaRPr>
          </a:p>
          <a:p>
            <a:r>
              <a:rPr lang="nl-NL" sz="2800" dirty="0">
                <a:solidFill>
                  <a:srgbClr val="002060"/>
                </a:solidFill>
              </a:rPr>
              <a:t>3 Hoe groot zijn </a:t>
            </a:r>
            <a:r>
              <a:rPr lang="nl-NL" sz="2800" dirty="0" err="1">
                <a:solidFill>
                  <a:srgbClr val="002060"/>
                </a:solidFill>
              </a:rPr>
              <a:t>Zijn</a:t>
            </a:r>
            <a:r>
              <a:rPr lang="nl-NL" sz="2800" dirty="0">
                <a:solidFill>
                  <a:srgbClr val="002060"/>
                </a:solidFill>
              </a:rPr>
              <a:t> </a:t>
            </a:r>
            <a:r>
              <a:rPr lang="nl-NL" sz="2800" dirty="0" smtClean="0">
                <a:solidFill>
                  <a:srgbClr val="002060"/>
                </a:solidFill>
              </a:rPr>
              <a:t>tekenen en </a:t>
            </a:r>
            <a:r>
              <a:rPr lang="nl-NL" sz="2800" dirty="0">
                <a:solidFill>
                  <a:srgbClr val="002060"/>
                </a:solidFill>
              </a:rPr>
              <a:t>hoe machtig Zijn wonderen!</a:t>
            </a:r>
          </a:p>
          <a:p>
            <a:r>
              <a:rPr lang="nl-NL" sz="2800" dirty="0">
                <a:solidFill>
                  <a:srgbClr val="002060"/>
                </a:solidFill>
              </a:rPr>
              <a:t>Zijn Koninkrijk is een </a:t>
            </a:r>
            <a:r>
              <a:rPr lang="nl-NL" sz="2800" dirty="0" err="1" smtClean="0">
                <a:solidFill>
                  <a:srgbClr val="002060"/>
                </a:solidFill>
              </a:rPr>
              <a:t>eeuw-ig</a:t>
            </a:r>
            <a:r>
              <a:rPr lang="nl-NL" sz="2800" dirty="0" smtClean="0">
                <a:solidFill>
                  <a:srgbClr val="002060"/>
                </a:solidFill>
              </a:rPr>
              <a:t> Koninkrijk en </a:t>
            </a:r>
            <a:r>
              <a:rPr lang="nl-NL" sz="2800" dirty="0">
                <a:solidFill>
                  <a:srgbClr val="002060"/>
                </a:solidFill>
              </a:rPr>
              <a:t>Zijn heerschappij is van generatie op generatie</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92502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15 </a:t>
            </a:r>
            <a:r>
              <a:rPr lang="nl-NL" sz="2800" dirty="0">
                <a:solidFill>
                  <a:srgbClr val="002060"/>
                </a:solidFill>
              </a:rPr>
              <a:t>Maar laat de </a:t>
            </a:r>
            <a:r>
              <a:rPr lang="nl-NL" sz="2800" dirty="0" smtClean="0">
                <a:solidFill>
                  <a:srgbClr val="002060"/>
                </a:solidFill>
              </a:rPr>
              <a:t>stam met </a:t>
            </a:r>
            <a:r>
              <a:rPr lang="nl-NL" sz="2800" dirty="0">
                <a:solidFill>
                  <a:srgbClr val="002060"/>
                </a:solidFill>
              </a:rPr>
              <a:t>zijn wortels in de </a:t>
            </a:r>
            <a:r>
              <a:rPr lang="nl-NL" sz="2800" dirty="0" smtClean="0">
                <a:solidFill>
                  <a:srgbClr val="002060"/>
                </a:solidFill>
              </a:rPr>
              <a:t>aarde, </a:t>
            </a:r>
          </a:p>
          <a:p>
            <a:r>
              <a:rPr lang="nl-NL" sz="2800" dirty="0" smtClean="0">
                <a:solidFill>
                  <a:srgbClr val="002060"/>
                </a:solidFill>
              </a:rPr>
              <a:t>en </a:t>
            </a:r>
            <a:r>
              <a:rPr lang="nl-NL" sz="2800" dirty="0">
                <a:solidFill>
                  <a:srgbClr val="002060"/>
                </a:solidFill>
              </a:rPr>
              <a:t>wel in een </a:t>
            </a:r>
            <a:r>
              <a:rPr lang="nl-NL" sz="2800" u="sng" dirty="0">
                <a:solidFill>
                  <a:srgbClr val="002060"/>
                </a:solidFill>
              </a:rPr>
              <a:t>ijzeren en </a:t>
            </a:r>
            <a:r>
              <a:rPr lang="nl-NL" sz="2800" u="sng" dirty="0" smtClean="0">
                <a:solidFill>
                  <a:srgbClr val="002060"/>
                </a:solidFill>
              </a:rPr>
              <a:t>koperen</a:t>
            </a:r>
            <a:r>
              <a:rPr lang="nl-NL" sz="2800" dirty="0" smtClean="0">
                <a:solidFill>
                  <a:srgbClr val="002060"/>
                </a:solidFill>
              </a:rPr>
              <a:t> band, </a:t>
            </a:r>
            <a:r>
              <a:rPr lang="nl-NL" sz="2800" dirty="0" smtClean="0">
                <a:solidFill>
                  <a:schemeClr val="bg1">
                    <a:lumMod val="65000"/>
                  </a:schemeClr>
                </a:solidFill>
              </a:rPr>
              <a:t>in </a:t>
            </a:r>
            <a:r>
              <a:rPr lang="nl-NL" sz="2800" dirty="0">
                <a:solidFill>
                  <a:schemeClr val="bg1">
                    <a:lumMod val="65000"/>
                  </a:schemeClr>
                </a:solidFill>
              </a:rPr>
              <a:t>het jonge gras van het veld.</a:t>
            </a:r>
          </a:p>
          <a:p>
            <a:r>
              <a:rPr lang="nl-NL" sz="2800" dirty="0">
                <a:solidFill>
                  <a:schemeClr val="bg1">
                    <a:lumMod val="65000"/>
                  </a:schemeClr>
                </a:solidFill>
              </a:rPr>
              <a:t>Laat hem bevochtigd worden door de dauw van de hemel</a:t>
            </a:r>
          </a:p>
          <a:p>
            <a:r>
              <a:rPr lang="nl-NL" sz="2800" dirty="0">
                <a:solidFill>
                  <a:schemeClr val="bg1">
                    <a:lumMod val="65000"/>
                  </a:schemeClr>
                </a:solidFill>
              </a:rPr>
              <a:t>en laat zijn deel, samen met de dieren, in het gras van de aarde zijn</a:t>
            </a:r>
            <a:r>
              <a:rPr lang="nl-NL" sz="2800" dirty="0" smtClean="0">
                <a:solidFill>
                  <a:schemeClr val="bg1">
                    <a:lumMod val="65000"/>
                  </a:schemeClr>
                </a:solidFill>
              </a:rPr>
              <a:t>.</a:t>
            </a:r>
          </a:p>
          <a:p>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8562109" y="2482454"/>
            <a:ext cx="2887860" cy="4375546"/>
          </a:xfrm>
          <a:prstGeom prst="rect">
            <a:avLst/>
          </a:prstGeom>
        </p:spPr>
      </p:pic>
      <p:pic>
        <p:nvPicPr>
          <p:cNvPr id="4" name="Afbeelding 3"/>
          <p:cNvPicPr>
            <a:picLocks noChangeAspect="1"/>
          </p:cNvPicPr>
          <p:nvPr/>
        </p:nvPicPr>
        <p:blipFill>
          <a:blip r:embed="rId3"/>
          <a:stretch>
            <a:fillRect/>
          </a:stretch>
        </p:blipFill>
        <p:spPr>
          <a:xfrm>
            <a:off x="3762862" y="3919753"/>
            <a:ext cx="4697989" cy="2416537"/>
          </a:xfrm>
          <a:prstGeom prst="rect">
            <a:avLst/>
          </a:prstGeom>
        </p:spPr>
      </p:pic>
    </p:spTree>
    <p:extLst>
      <p:ext uri="{BB962C8B-B14F-4D97-AF65-F5344CB8AC3E}">
        <p14:creationId xmlns:p14="http://schemas.microsoft.com/office/powerpoint/2010/main" val="382402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15 </a:t>
            </a:r>
            <a:r>
              <a:rPr lang="nl-NL" sz="2800" dirty="0">
                <a:solidFill>
                  <a:srgbClr val="002060"/>
                </a:solidFill>
              </a:rPr>
              <a:t>Maar laat de </a:t>
            </a:r>
            <a:r>
              <a:rPr lang="nl-NL" sz="2800" dirty="0" smtClean="0">
                <a:solidFill>
                  <a:srgbClr val="002060"/>
                </a:solidFill>
              </a:rPr>
              <a:t>stam met </a:t>
            </a:r>
            <a:r>
              <a:rPr lang="nl-NL" sz="2800" dirty="0">
                <a:solidFill>
                  <a:srgbClr val="002060"/>
                </a:solidFill>
              </a:rPr>
              <a:t>zijn wortels in de </a:t>
            </a:r>
            <a:r>
              <a:rPr lang="nl-NL" sz="2800" dirty="0" smtClean="0">
                <a:solidFill>
                  <a:srgbClr val="002060"/>
                </a:solidFill>
              </a:rPr>
              <a:t>aarde, </a:t>
            </a:r>
          </a:p>
          <a:p>
            <a:r>
              <a:rPr lang="nl-NL" sz="2800" dirty="0" smtClean="0">
                <a:solidFill>
                  <a:srgbClr val="002060"/>
                </a:solidFill>
              </a:rPr>
              <a:t>en </a:t>
            </a:r>
            <a:r>
              <a:rPr lang="nl-NL" sz="2800" dirty="0">
                <a:solidFill>
                  <a:srgbClr val="002060"/>
                </a:solidFill>
              </a:rPr>
              <a:t>wel in een ijzeren en </a:t>
            </a:r>
            <a:r>
              <a:rPr lang="nl-NL" sz="2800" dirty="0" smtClean="0">
                <a:solidFill>
                  <a:srgbClr val="002060"/>
                </a:solidFill>
              </a:rPr>
              <a:t>koperen band, in </a:t>
            </a:r>
            <a:r>
              <a:rPr lang="nl-NL" sz="2800" dirty="0">
                <a:solidFill>
                  <a:srgbClr val="002060"/>
                </a:solidFill>
              </a:rPr>
              <a:t>het jonge gras van het veld.</a:t>
            </a:r>
          </a:p>
          <a:p>
            <a:r>
              <a:rPr lang="nl-NL" sz="2800" dirty="0">
                <a:solidFill>
                  <a:srgbClr val="002060"/>
                </a:solidFill>
              </a:rPr>
              <a:t>Laat hem bevochtigd worden door de dauw van de hemel</a:t>
            </a:r>
          </a:p>
          <a:p>
            <a:r>
              <a:rPr lang="nl-NL" sz="2800" dirty="0">
                <a:solidFill>
                  <a:srgbClr val="002060"/>
                </a:solidFill>
              </a:rPr>
              <a:t>en laat zijn deel, samen met de dieren, in het gras van de aarde zijn</a:t>
            </a:r>
            <a:r>
              <a:rPr lang="nl-NL" sz="2800" dirty="0" smtClean="0">
                <a:solidFill>
                  <a:srgbClr val="002060"/>
                </a:solidFill>
              </a:rPr>
              <a:t>.</a:t>
            </a:r>
          </a:p>
          <a:p>
            <a:endParaRPr lang="nl-NL" sz="2800" dirty="0">
              <a:solidFill>
                <a:srgbClr val="002060"/>
              </a:solidFill>
            </a:endParaRPr>
          </a:p>
        </p:txBody>
      </p:sp>
      <p:sp>
        <p:nvSpPr>
          <p:cNvPr id="3" name="Rechthoek 2"/>
          <p:cNvSpPr/>
          <p:nvPr/>
        </p:nvSpPr>
        <p:spPr>
          <a:xfrm>
            <a:off x="1614958" y="4442844"/>
            <a:ext cx="8173278" cy="1200329"/>
          </a:xfrm>
          <a:prstGeom prst="rect">
            <a:avLst/>
          </a:prstGeom>
          <a:ln w="12700">
            <a:solidFill>
              <a:schemeClr val="tx1"/>
            </a:solidFill>
          </a:ln>
        </p:spPr>
        <p:txBody>
          <a:bodyPr wrap="square">
            <a:spAutoFit/>
          </a:bodyPr>
          <a:lstStyle/>
          <a:p>
            <a:r>
              <a:rPr lang="nl-NL" sz="2400" b="1" dirty="0" smtClean="0"/>
              <a:t>1 Petrus 1</a:t>
            </a:r>
          </a:p>
          <a:p>
            <a:r>
              <a:rPr lang="nl-NL" sz="2400" dirty="0" smtClean="0"/>
              <a:t>24 </a:t>
            </a:r>
            <a:r>
              <a:rPr lang="nl-NL" sz="2400" dirty="0"/>
              <a:t>Want alle vlees is als gras en al de heerlijkheid van de mens is als een bloem in het gras. Het gras </a:t>
            </a:r>
            <a:r>
              <a:rPr lang="nl-NL" sz="2400" dirty="0" smtClean="0"/>
              <a:t>verdord </a:t>
            </a:r>
            <a:r>
              <a:rPr lang="nl-NL" sz="2400" dirty="0"/>
              <a:t>en zijn bloem </a:t>
            </a:r>
            <a:r>
              <a:rPr lang="nl-NL" sz="2400" dirty="0" smtClean="0"/>
              <a:t>valt af.</a:t>
            </a:r>
            <a:endParaRPr lang="nl-NL" sz="2400" dirty="0"/>
          </a:p>
        </p:txBody>
      </p:sp>
    </p:spTree>
    <p:extLst>
      <p:ext uri="{BB962C8B-B14F-4D97-AF65-F5344CB8AC3E}">
        <p14:creationId xmlns:p14="http://schemas.microsoft.com/office/powerpoint/2010/main" val="488941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246769"/>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16 </a:t>
            </a:r>
            <a:r>
              <a:rPr lang="nl-NL" sz="2800" dirty="0">
                <a:solidFill>
                  <a:srgbClr val="002060"/>
                </a:solidFill>
              </a:rPr>
              <a:t>Laat zijn hart worden veranderd</a:t>
            </a:r>
            <a:r>
              <a:rPr lang="nl-NL" sz="2800" dirty="0">
                <a:solidFill>
                  <a:schemeClr val="bg1">
                    <a:lumMod val="65000"/>
                  </a:schemeClr>
                </a:solidFill>
              </a:rPr>
              <a:t>, zodat het niet meer dat van een mens is, laat hem het hart van een dier worden gegeven.</a:t>
            </a:r>
          </a:p>
          <a:p>
            <a:r>
              <a:rPr lang="nl-NL" sz="2800" dirty="0">
                <a:solidFill>
                  <a:schemeClr val="bg1">
                    <a:lumMod val="65000"/>
                  </a:schemeClr>
                </a:solidFill>
              </a:rPr>
              <a:t>Laten er zeven tijden over hem voorbijgaan.</a:t>
            </a:r>
          </a:p>
          <a:p>
            <a:endParaRPr lang="nl-NL" sz="2800" dirty="0">
              <a:solidFill>
                <a:srgbClr val="002060"/>
              </a:solidFill>
            </a:endParaRPr>
          </a:p>
        </p:txBody>
      </p:sp>
      <p:sp>
        <p:nvSpPr>
          <p:cNvPr id="3" name="Rechthoek 2"/>
          <p:cNvSpPr/>
          <p:nvPr/>
        </p:nvSpPr>
        <p:spPr>
          <a:xfrm>
            <a:off x="3110346" y="4235026"/>
            <a:ext cx="5285509" cy="461665"/>
          </a:xfrm>
          <a:prstGeom prst="rect">
            <a:avLst/>
          </a:prstGeom>
          <a:ln w="12700">
            <a:solidFill>
              <a:schemeClr val="tx1"/>
            </a:solidFill>
          </a:ln>
        </p:spPr>
        <p:txBody>
          <a:bodyPr wrap="square">
            <a:spAutoFit/>
          </a:bodyPr>
          <a:lstStyle/>
          <a:p>
            <a:r>
              <a:rPr lang="nl-NL" sz="2400" dirty="0" smtClean="0"/>
              <a:t>&gt; Overgang van boom naar een mens…</a:t>
            </a:r>
            <a:endParaRPr lang="nl-NL" sz="2400" dirty="0"/>
          </a:p>
        </p:txBody>
      </p:sp>
    </p:spTree>
    <p:extLst>
      <p:ext uri="{BB962C8B-B14F-4D97-AF65-F5344CB8AC3E}">
        <p14:creationId xmlns:p14="http://schemas.microsoft.com/office/powerpoint/2010/main" val="596511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324284" cy="2246769"/>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16 </a:t>
            </a:r>
            <a:r>
              <a:rPr lang="nl-NL" sz="2800" dirty="0">
                <a:solidFill>
                  <a:srgbClr val="002060"/>
                </a:solidFill>
              </a:rPr>
              <a:t>Laat zijn hart worden veranderd, zodat het niet meer dat van een mens is, laat hem het hart van een dier worden gegeven.</a:t>
            </a:r>
          </a:p>
          <a:p>
            <a:r>
              <a:rPr lang="nl-NL" sz="2800" dirty="0">
                <a:solidFill>
                  <a:srgbClr val="002060"/>
                </a:solidFill>
              </a:rPr>
              <a:t>Laten er zeven tijden over hem voorbijgaan.</a:t>
            </a:r>
          </a:p>
          <a:p>
            <a:endParaRPr lang="nl-NL" sz="2800" dirty="0">
              <a:solidFill>
                <a:srgbClr val="002060"/>
              </a:solidFill>
            </a:endParaRPr>
          </a:p>
        </p:txBody>
      </p:sp>
    </p:spTree>
    <p:extLst>
      <p:ext uri="{BB962C8B-B14F-4D97-AF65-F5344CB8AC3E}">
        <p14:creationId xmlns:p14="http://schemas.microsoft.com/office/powerpoint/2010/main" val="3307321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108543"/>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17 </a:t>
            </a:r>
            <a:r>
              <a:rPr lang="nl-NL" sz="2800" dirty="0">
                <a:solidFill>
                  <a:srgbClr val="002060"/>
                </a:solidFill>
              </a:rPr>
              <a:t>Dit bevel berust op het besluit van de </a:t>
            </a:r>
            <a:r>
              <a:rPr lang="nl-NL" sz="2800" dirty="0" smtClean="0">
                <a:solidFill>
                  <a:srgbClr val="002060"/>
                </a:solidFill>
              </a:rPr>
              <a:t>wachters</a:t>
            </a:r>
          </a:p>
          <a:p>
            <a:r>
              <a:rPr lang="nl-NL" sz="2800" dirty="0" smtClean="0">
                <a:solidFill>
                  <a:srgbClr val="002060"/>
                </a:solidFill>
              </a:rPr>
              <a:t>en dit verzoek op het woord van de heiligen,</a:t>
            </a:r>
          </a:p>
          <a:p>
            <a:r>
              <a:rPr lang="nl-NL" sz="2800" dirty="0" smtClean="0">
                <a:solidFill>
                  <a:srgbClr val="002060"/>
                </a:solidFill>
              </a:rPr>
              <a:t>opdat de levenden erkennen dat de Allerhoogste Heerser is over het koninkrijk van de mens, </a:t>
            </a:r>
          </a:p>
          <a:p>
            <a:r>
              <a:rPr lang="nl-NL" sz="2800" dirty="0" smtClean="0">
                <a:solidFill>
                  <a:srgbClr val="002060"/>
                </a:solidFill>
              </a:rPr>
              <a:t>en dat geeft aan wie Hij wil, en daarover zelfs de laagste onder de mensen aanstelt.</a:t>
            </a:r>
          </a:p>
        </p:txBody>
      </p:sp>
    </p:spTree>
    <p:extLst>
      <p:ext uri="{BB962C8B-B14F-4D97-AF65-F5344CB8AC3E}">
        <p14:creationId xmlns:p14="http://schemas.microsoft.com/office/powerpoint/2010/main" val="720060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2246769"/>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18 </a:t>
            </a:r>
            <a:r>
              <a:rPr lang="nl-NL" sz="2800" dirty="0">
                <a:solidFill>
                  <a:srgbClr val="002060"/>
                </a:solidFill>
              </a:rPr>
              <a:t>Deze droom heb ik, koning Nebukadnezar, gezien. </a:t>
            </a:r>
            <a:endParaRPr lang="nl-NL" sz="2800" dirty="0" smtClean="0">
              <a:solidFill>
                <a:srgbClr val="002060"/>
              </a:solidFill>
            </a:endParaRPr>
          </a:p>
          <a:p>
            <a:r>
              <a:rPr lang="nl-NL" sz="2800" dirty="0" smtClean="0">
                <a:solidFill>
                  <a:srgbClr val="002060"/>
                </a:solidFill>
              </a:rPr>
              <a:t>En </a:t>
            </a:r>
            <a:r>
              <a:rPr lang="nl-NL" sz="2800" dirty="0">
                <a:solidFill>
                  <a:srgbClr val="002060"/>
                </a:solidFill>
              </a:rPr>
              <a:t>u, </a:t>
            </a:r>
            <a:r>
              <a:rPr lang="nl-NL" sz="2800" dirty="0" err="1">
                <a:solidFill>
                  <a:srgbClr val="002060"/>
                </a:solidFill>
              </a:rPr>
              <a:t>Beltsazar</a:t>
            </a:r>
            <a:r>
              <a:rPr lang="nl-NL" sz="2800" dirty="0">
                <a:solidFill>
                  <a:srgbClr val="002060"/>
                </a:solidFill>
              </a:rPr>
              <a:t>, vertel de uitleg ervan, omdat geen van al de wijzen van mijn koninkrijk mij de uitleg ervan heeft kunnen laten weten. </a:t>
            </a:r>
            <a:endParaRPr lang="nl-NL" sz="2800" dirty="0" smtClean="0">
              <a:solidFill>
                <a:srgbClr val="002060"/>
              </a:solidFill>
            </a:endParaRPr>
          </a:p>
          <a:p>
            <a:r>
              <a:rPr lang="nl-NL" sz="2800" dirty="0" smtClean="0">
                <a:solidFill>
                  <a:srgbClr val="002060"/>
                </a:solidFill>
              </a:rPr>
              <a:t>U </a:t>
            </a:r>
            <a:r>
              <a:rPr lang="nl-NL" sz="2800" dirty="0">
                <a:solidFill>
                  <a:srgbClr val="002060"/>
                </a:solidFill>
              </a:rPr>
              <a:t>bent er wel toe in staat, want de geest van de heilige goden is in u</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172726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19 </a:t>
            </a:r>
            <a:r>
              <a:rPr lang="nl-NL" sz="2800" dirty="0">
                <a:solidFill>
                  <a:srgbClr val="002060"/>
                </a:solidFill>
              </a:rPr>
              <a:t>Toen stond Daniël – zijn naam is </a:t>
            </a:r>
            <a:r>
              <a:rPr lang="nl-NL" sz="2800" dirty="0" err="1">
                <a:solidFill>
                  <a:srgbClr val="002060"/>
                </a:solidFill>
              </a:rPr>
              <a:t>Beltsazar</a:t>
            </a:r>
            <a:r>
              <a:rPr lang="nl-NL" sz="2800" dirty="0">
                <a:solidFill>
                  <a:srgbClr val="002060"/>
                </a:solidFill>
              </a:rPr>
              <a:t> – een ogenblik verbijsterd. Zijn gedachten verschrikten hem. De koning antwoordde en zei: </a:t>
            </a:r>
            <a:r>
              <a:rPr lang="nl-NL" sz="2800" dirty="0" err="1">
                <a:solidFill>
                  <a:srgbClr val="002060"/>
                </a:solidFill>
              </a:rPr>
              <a:t>Beltsazar</a:t>
            </a:r>
            <a:r>
              <a:rPr lang="nl-NL" sz="2800" dirty="0">
                <a:solidFill>
                  <a:srgbClr val="002060"/>
                </a:solidFill>
              </a:rPr>
              <a:t>, laten de droom en de uitleg ervan u niet verschrikken. </a:t>
            </a:r>
            <a:r>
              <a:rPr lang="nl-NL" sz="2800" dirty="0" err="1">
                <a:solidFill>
                  <a:srgbClr val="002060"/>
                </a:solidFill>
              </a:rPr>
              <a:t>Beltsazar</a:t>
            </a:r>
            <a:r>
              <a:rPr lang="nl-NL" sz="2800" dirty="0">
                <a:solidFill>
                  <a:srgbClr val="002060"/>
                </a:solidFill>
              </a:rPr>
              <a:t> antwoordde en zei: Mijn heer, moge de droom overkomen wie u haten en de uitleg ervan uw tegenstanders</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009578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970318"/>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20 </a:t>
            </a:r>
            <a:r>
              <a:rPr lang="nl-NL" sz="2800" dirty="0">
                <a:solidFill>
                  <a:srgbClr val="002060"/>
                </a:solidFill>
              </a:rPr>
              <a:t>De boom die u gezien hebt – hij was groot en sterk geworden, zijn hoogte reikte tot aan de hemel en hij was te zien over heel de aarde,</a:t>
            </a:r>
          </a:p>
          <a:p>
            <a:r>
              <a:rPr lang="nl-NL" sz="2800" dirty="0">
                <a:solidFill>
                  <a:srgbClr val="002060"/>
                </a:solidFill>
              </a:rPr>
              <a:t>21 zijn loof was prachtig en zijn vruchten talrijk, er zat voedsel aan voor allen, de dieren van het veld verbleven eronder en de vogels in de lucht nestelden in zijn takken –</a:t>
            </a:r>
          </a:p>
          <a:p>
            <a:r>
              <a:rPr lang="nl-NL" sz="2800" dirty="0">
                <a:solidFill>
                  <a:schemeClr val="bg1">
                    <a:lumMod val="65000"/>
                  </a:schemeClr>
                </a:solidFill>
              </a:rPr>
              <a:t>22 dat bent u, o koning, u die groot en sterk bent geworden. Want uw grootheid is zo toegenomen dat zij reikt tot de hemel, en uw heerschappij reikt tot het einde van de aarde</a:t>
            </a:r>
            <a:r>
              <a:rPr lang="nl-NL" sz="2800" dirty="0" smtClean="0">
                <a:solidFill>
                  <a:schemeClr val="bg1">
                    <a:lumMod val="65000"/>
                  </a:schemeClr>
                </a:solidFill>
              </a:rPr>
              <a:t>.</a:t>
            </a:r>
            <a:endParaRPr lang="nl-NL" sz="2800" dirty="0">
              <a:solidFill>
                <a:schemeClr val="bg1">
                  <a:lumMod val="65000"/>
                </a:schemeClr>
              </a:solidFill>
            </a:endParaRPr>
          </a:p>
        </p:txBody>
      </p:sp>
    </p:spTree>
    <p:extLst>
      <p:ext uri="{BB962C8B-B14F-4D97-AF65-F5344CB8AC3E}">
        <p14:creationId xmlns:p14="http://schemas.microsoft.com/office/powerpoint/2010/main" val="68569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970318"/>
          </a:xfrm>
          <a:prstGeom prst="rect">
            <a:avLst/>
          </a:prstGeom>
        </p:spPr>
        <p:txBody>
          <a:bodyPr wrap="square">
            <a:spAutoFit/>
          </a:bodyPr>
          <a:lstStyle/>
          <a:p>
            <a:r>
              <a:rPr lang="nl-NL" sz="2800" b="1" dirty="0" smtClean="0">
                <a:solidFill>
                  <a:srgbClr val="002060"/>
                </a:solidFill>
              </a:rPr>
              <a:t>Daniël 4</a:t>
            </a:r>
          </a:p>
          <a:p>
            <a:r>
              <a:rPr lang="nl-NL" sz="2800" dirty="0" smtClean="0">
                <a:solidFill>
                  <a:schemeClr val="bg1">
                    <a:lumMod val="65000"/>
                  </a:schemeClr>
                </a:solidFill>
              </a:rPr>
              <a:t>20 </a:t>
            </a:r>
            <a:r>
              <a:rPr lang="nl-NL" sz="2800" dirty="0">
                <a:solidFill>
                  <a:schemeClr val="bg1">
                    <a:lumMod val="65000"/>
                  </a:schemeClr>
                </a:solidFill>
              </a:rPr>
              <a:t>De boom die u gezien hebt – hij was groot en sterk geworden, zijn hoogte reikte tot aan de hemel en hij was te zien over heel de aarde,</a:t>
            </a:r>
          </a:p>
          <a:p>
            <a:r>
              <a:rPr lang="nl-NL" sz="2800" dirty="0">
                <a:solidFill>
                  <a:schemeClr val="bg1">
                    <a:lumMod val="65000"/>
                  </a:schemeClr>
                </a:solidFill>
              </a:rPr>
              <a:t>21 zijn loof was prachtig en zijn vruchten talrijk, er zat voedsel aan voor allen, de dieren van het veld verbleven eronder en de vogels in de lucht nestelden in zijn takken –</a:t>
            </a:r>
          </a:p>
          <a:p>
            <a:r>
              <a:rPr lang="nl-NL" sz="2800" dirty="0">
                <a:solidFill>
                  <a:srgbClr val="002060"/>
                </a:solidFill>
              </a:rPr>
              <a:t>22 dat bent u, o koning, u die groot en sterk bent geworden. Want uw grootheid is zo toegenomen dat zij reikt tot de hemel, en uw heerschappij reikt tot het einde van de aarde</a:t>
            </a:r>
            <a:r>
              <a:rPr lang="nl-NL" sz="2800" dirty="0" smtClean="0">
                <a:solidFill>
                  <a:srgbClr val="002060"/>
                </a:solidFill>
              </a:rPr>
              <a:t>.</a:t>
            </a:r>
            <a:endParaRPr lang="nl-NL" sz="2800" dirty="0">
              <a:solidFill>
                <a:srgbClr val="002060"/>
              </a:solidFill>
            </a:endParaRPr>
          </a:p>
        </p:txBody>
      </p:sp>
      <p:sp>
        <p:nvSpPr>
          <p:cNvPr id="3" name="Tekstvak 2"/>
          <p:cNvSpPr txBox="1"/>
          <p:nvPr/>
        </p:nvSpPr>
        <p:spPr>
          <a:xfrm>
            <a:off x="3532909" y="5112328"/>
            <a:ext cx="5579919" cy="492443"/>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Ø"/>
            </a:pPr>
            <a:r>
              <a:rPr lang="nl-NL" sz="2600" dirty="0" smtClean="0"/>
              <a:t>U bent dat gouden hoofd (Dan.2:38)</a:t>
            </a:r>
            <a:endParaRPr lang="nl-NL" sz="2600" dirty="0"/>
          </a:p>
        </p:txBody>
      </p:sp>
    </p:spTree>
    <p:extLst>
      <p:ext uri="{BB962C8B-B14F-4D97-AF65-F5344CB8AC3E}">
        <p14:creationId xmlns:p14="http://schemas.microsoft.com/office/powerpoint/2010/main" val="692012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539430"/>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23 </a:t>
            </a:r>
            <a:r>
              <a:rPr lang="nl-NL" sz="2800" dirty="0">
                <a:solidFill>
                  <a:srgbClr val="002060"/>
                </a:solidFill>
              </a:rPr>
              <a:t>Dat nu de koning een wachter, namelijk een heilige, heeft zien neerdalen uit de hemel, die zei: Houw deze boom om, vernietig hem, maar laat de stam met zijn wortels in de aarde, en wel in een ijzeren en </a:t>
            </a:r>
            <a:r>
              <a:rPr lang="nl-NL" sz="2800" dirty="0" smtClean="0">
                <a:solidFill>
                  <a:srgbClr val="002060"/>
                </a:solidFill>
              </a:rPr>
              <a:t>koperen band</a:t>
            </a:r>
            <a:r>
              <a:rPr lang="nl-NL" sz="2800" dirty="0">
                <a:solidFill>
                  <a:srgbClr val="002060"/>
                </a:solidFill>
              </a:rPr>
              <a:t>, in het jonge gras van het veld; laat hem bevochtigd worden door de dauw van de hemel en laat zijn deel met de dieren van het veld zijn, totdat er zeven tijden over hem voorbij zijn gegaan –</a:t>
            </a:r>
          </a:p>
          <a:p>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7436945" y="4364182"/>
            <a:ext cx="4399600" cy="2263053"/>
          </a:xfrm>
          <a:prstGeom prst="rect">
            <a:avLst/>
          </a:prstGeom>
        </p:spPr>
      </p:pic>
    </p:spTree>
    <p:extLst>
      <p:ext uri="{BB962C8B-B14F-4D97-AF65-F5344CB8AC3E}">
        <p14:creationId xmlns:p14="http://schemas.microsoft.com/office/powerpoint/2010/main" val="193833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2"/>
            <a:ext cx="1115283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4 </a:t>
            </a:r>
            <a:r>
              <a:rPr lang="nl-NL" sz="2800" dirty="0">
                <a:solidFill>
                  <a:srgbClr val="002060"/>
                </a:solidFill>
              </a:rPr>
              <a:t>Ik, Nebukadnezar, leefde zorgeloos in mijn huis en in welstand in mijn paleis.</a:t>
            </a:r>
          </a:p>
          <a:p>
            <a:r>
              <a:rPr lang="nl-NL" sz="2800" dirty="0">
                <a:solidFill>
                  <a:srgbClr val="002060"/>
                </a:solidFill>
              </a:rPr>
              <a:t>5 Ik zag echter een droom die mij bevreesd maakte, en de gedachten die ik op mijn bed kreeg en de visioenen die mij voor ogen kwamen, verschrikten mij</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2428147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970318"/>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24 </a:t>
            </a:r>
            <a:r>
              <a:rPr lang="nl-NL" sz="2800" dirty="0">
                <a:solidFill>
                  <a:srgbClr val="002060"/>
                </a:solidFill>
              </a:rPr>
              <a:t>dit is de uitleg ervan, o koning, en het is een besluit van de Allerhoogste dat mijn heer de koning overkomt:</a:t>
            </a:r>
          </a:p>
          <a:p>
            <a:r>
              <a:rPr lang="nl-NL" sz="2800" dirty="0">
                <a:solidFill>
                  <a:srgbClr val="002060"/>
                </a:solidFill>
              </a:rPr>
              <a:t>25 Men zal u namelijk uit de mensenwereld verstoten, en u zult uw verblijf hebben bij de dieren van het veld. Men zal u gras te eten geven, zoals aan runderen, en u zult bevochtigd worden door de dauw van de hemel. Zeven tijden zullen over u voorbijgaan, totdat u erkent dat de Allerhoogste Heerser is over het koningschap van de mensen en dat geeft aan wie Hij wil.</a:t>
            </a:r>
          </a:p>
          <a:p>
            <a:endParaRPr lang="nl-NL" sz="2800" dirty="0">
              <a:solidFill>
                <a:srgbClr val="002060"/>
              </a:solidFill>
            </a:endParaRPr>
          </a:p>
        </p:txBody>
      </p:sp>
    </p:spTree>
    <p:extLst>
      <p:ext uri="{BB962C8B-B14F-4D97-AF65-F5344CB8AC3E}">
        <p14:creationId xmlns:p14="http://schemas.microsoft.com/office/powerpoint/2010/main" val="4130936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539430"/>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26 </a:t>
            </a:r>
            <a:r>
              <a:rPr lang="nl-NL" sz="2800" dirty="0">
                <a:solidFill>
                  <a:srgbClr val="002060"/>
                </a:solidFill>
              </a:rPr>
              <a:t>Dat er ook gezegd is dat men de stam met de wortels van de boom moest laten staan – uw koningschap zal bestendig zijn nadat u erkend zult hebben dat de God van de hemel de Heerser is.</a:t>
            </a:r>
          </a:p>
          <a:p>
            <a:r>
              <a:rPr lang="nl-NL" sz="2800" dirty="0">
                <a:solidFill>
                  <a:srgbClr val="002060"/>
                </a:solidFill>
              </a:rPr>
              <a:t>27 Daarom, o koning, laat mijn raad u welgevallig zijn: breek met uw zonden door gerechtigheid te betrachten en met uw ongerechtigheden door genade te bewijzen aan de </a:t>
            </a:r>
            <a:r>
              <a:rPr lang="nl-NL" sz="2800" dirty="0" err="1">
                <a:solidFill>
                  <a:srgbClr val="002060"/>
                </a:solidFill>
              </a:rPr>
              <a:t>ellendigen</a:t>
            </a:r>
            <a:r>
              <a:rPr lang="nl-NL" sz="2800" dirty="0">
                <a:solidFill>
                  <a:srgbClr val="002060"/>
                </a:solidFill>
              </a:rPr>
              <a:t>. Misschien zal er dan verlenging van uw voorspoed zijn</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111889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108543"/>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28 </a:t>
            </a:r>
            <a:r>
              <a:rPr lang="nl-NL" sz="2800" dirty="0">
                <a:solidFill>
                  <a:srgbClr val="002060"/>
                </a:solidFill>
              </a:rPr>
              <a:t>Dit alles overkwam koning Nebukadnezar.</a:t>
            </a:r>
          </a:p>
          <a:p>
            <a:r>
              <a:rPr lang="nl-NL" sz="2800" dirty="0">
                <a:solidFill>
                  <a:srgbClr val="002060"/>
                </a:solidFill>
              </a:rPr>
              <a:t>29 Na verloop van twaalf maanden was hij aan het wandelen op het dak van het koninklijk paleis van Babel.</a:t>
            </a:r>
          </a:p>
          <a:p>
            <a:r>
              <a:rPr lang="nl-NL" sz="2800" dirty="0">
                <a:solidFill>
                  <a:srgbClr val="002060"/>
                </a:solidFill>
              </a:rPr>
              <a:t>30 De koning nam het woord en zei: Is dit niet het grote Babel, dat ik als een huis voor het koninkrijk gebouwd heb, door mijn sterke macht en ter ere van mijn majesteit</a:t>
            </a:r>
            <a:r>
              <a:rPr lang="nl-NL" sz="2800" dirty="0" smtClean="0">
                <a:solidFill>
                  <a:srgbClr val="002060"/>
                </a:solidFill>
              </a:rPr>
              <a:t>?</a:t>
            </a:r>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7128164" y="3599308"/>
            <a:ext cx="4509655" cy="2936142"/>
          </a:xfrm>
          <a:prstGeom prst="rect">
            <a:avLst/>
          </a:prstGeom>
        </p:spPr>
      </p:pic>
    </p:spTree>
    <p:extLst>
      <p:ext uri="{BB962C8B-B14F-4D97-AF65-F5344CB8AC3E}">
        <p14:creationId xmlns:p14="http://schemas.microsoft.com/office/powerpoint/2010/main" val="4063325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108543"/>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28 </a:t>
            </a:r>
            <a:r>
              <a:rPr lang="nl-NL" sz="2800" dirty="0">
                <a:solidFill>
                  <a:srgbClr val="002060"/>
                </a:solidFill>
              </a:rPr>
              <a:t>Dit alles overkwam koning Nebukadnezar.</a:t>
            </a:r>
          </a:p>
          <a:p>
            <a:r>
              <a:rPr lang="nl-NL" sz="2800" dirty="0">
                <a:solidFill>
                  <a:srgbClr val="002060"/>
                </a:solidFill>
              </a:rPr>
              <a:t>29 Na verloop van twaalf maanden was hij aan het wandelen op het dak van het koninklijk paleis van Babel.</a:t>
            </a:r>
          </a:p>
          <a:p>
            <a:r>
              <a:rPr lang="nl-NL" sz="2800" dirty="0">
                <a:solidFill>
                  <a:srgbClr val="002060"/>
                </a:solidFill>
              </a:rPr>
              <a:t>30 De koning nam het woord en zei: Is dit niet het grote Babel, dat ik als een huis voor het koninkrijk gebouwd heb, door mijn sterke macht en ter ere van mijn majesteit</a:t>
            </a:r>
            <a:r>
              <a:rPr lang="nl-NL" sz="2800" dirty="0" smtClean="0">
                <a:solidFill>
                  <a:srgbClr val="002060"/>
                </a:solidFill>
              </a:rPr>
              <a:t>?</a:t>
            </a:r>
            <a:endParaRPr lang="nl-NL" sz="2800" dirty="0">
              <a:solidFill>
                <a:srgbClr val="002060"/>
              </a:solidFill>
            </a:endParaRPr>
          </a:p>
        </p:txBody>
      </p:sp>
      <p:sp>
        <p:nvSpPr>
          <p:cNvPr id="4" name="Rechthoek 3"/>
          <p:cNvSpPr/>
          <p:nvPr/>
        </p:nvSpPr>
        <p:spPr>
          <a:xfrm>
            <a:off x="2757055" y="4325127"/>
            <a:ext cx="8880764" cy="1938992"/>
          </a:xfrm>
          <a:prstGeom prst="rect">
            <a:avLst/>
          </a:prstGeom>
          <a:ln w="12700">
            <a:solidFill>
              <a:schemeClr val="tx1"/>
            </a:solidFill>
          </a:ln>
        </p:spPr>
        <p:txBody>
          <a:bodyPr wrap="square">
            <a:spAutoFit/>
          </a:bodyPr>
          <a:lstStyle/>
          <a:p>
            <a:r>
              <a:rPr lang="nl-NL" sz="2400" b="1" dirty="0" smtClean="0"/>
              <a:t>Vers 17</a:t>
            </a:r>
          </a:p>
          <a:p>
            <a:r>
              <a:rPr lang="nl-NL" sz="2400" dirty="0" smtClean="0"/>
              <a:t>….opdat </a:t>
            </a:r>
            <a:r>
              <a:rPr lang="nl-NL" sz="2400" dirty="0"/>
              <a:t>de levenden erkennen dat de Allerhoogste Heerser is over het koninkrijk van de mens, </a:t>
            </a:r>
          </a:p>
          <a:p>
            <a:r>
              <a:rPr lang="nl-NL" sz="2400" dirty="0"/>
              <a:t>en dat geeft aan wie Hij wil, en daarover zelfs de laagste onder de mensen aanstelt.</a:t>
            </a:r>
          </a:p>
        </p:txBody>
      </p:sp>
    </p:spTree>
    <p:extLst>
      <p:ext uri="{BB962C8B-B14F-4D97-AF65-F5344CB8AC3E}">
        <p14:creationId xmlns:p14="http://schemas.microsoft.com/office/powerpoint/2010/main" val="3177515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970318"/>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31 </a:t>
            </a:r>
            <a:r>
              <a:rPr lang="nl-NL" sz="2800" dirty="0">
                <a:solidFill>
                  <a:srgbClr val="002060"/>
                </a:solidFill>
              </a:rPr>
              <a:t>Dit woord was nog in de mond van de koning of er klonk een stem vanuit de hemel: U, koning Nebukadnezar, wordt aangezegd: Het koningschap is van u weggegaan!</a:t>
            </a:r>
          </a:p>
          <a:p>
            <a:r>
              <a:rPr lang="nl-NL" sz="2800" dirty="0">
                <a:solidFill>
                  <a:srgbClr val="002060"/>
                </a:solidFill>
              </a:rPr>
              <a:t>32 Men zal u uit de mensenwereld verstoten en u zult uw verblijf hebben bij de dieren van het veld. Men zal u gras te eten geven zoals aan de runderen, en er zullen zeven tijden over u voorbijgaan, totdat u erkent dat de Allerhoogste Heerser is over het koningschap van de mensen en dat geeft aan wie Hij wil</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17616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108543"/>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33 </a:t>
            </a:r>
            <a:r>
              <a:rPr lang="nl-NL" sz="2800" dirty="0">
                <a:solidFill>
                  <a:srgbClr val="002060"/>
                </a:solidFill>
              </a:rPr>
              <a:t>Op hetzelfde ogenblik werd dat woord over Nebukadnezar voltrokken. Hij werd uit de mensenwereld verstoten, hij at gras zoals runderen, </a:t>
            </a:r>
            <a:endParaRPr lang="nl-NL" sz="2800" dirty="0" smtClean="0">
              <a:solidFill>
                <a:srgbClr val="002060"/>
              </a:solidFill>
            </a:endParaRPr>
          </a:p>
          <a:p>
            <a:r>
              <a:rPr lang="nl-NL" sz="2800" dirty="0" smtClean="0">
                <a:solidFill>
                  <a:srgbClr val="002060"/>
                </a:solidFill>
              </a:rPr>
              <a:t>en </a:t>
            </a:r>
            <a:r>
              <a:rPr lang="nl-NL" sz="2800" dirty="0">
                <a:solidFill>
                  <a:srgbClr val="002060"/>
                </a:solidFill>
              </a:rPr>
              <a:t>zijn lichaam werd bevochtigd </a:t>
            </a:r>
            <a:endParaRPr lang="nl-NL" sz="2800" dirty="0" smtClean="0">
              <a:solidFill>
                <a:srgbClr val="002060"/>
              </a:solidFill>
            </a:endParaRPr>
          </a:p>
          <a:p>
            <a:r>
              <a:rPr lang="nl-NL" sz="2800" dirty="0" smtClean="0">
                <a:solidFill>
                  <a:srgbClr val="002060"/>
                </a:solidFill>
              </a:rPr>
              <a:t>door </a:t>
            </a:r>
            <a:r>
              <a:rPr lang="nl-NL" sz="2800" dirty="0">
                <a:solidFill>
                  <a:srgbClr val="002060"/>
                </a:solidFill>
              </a:rPr>
              <a:t>de dauw van de hemel, </a:t>
            </a:r>
            <a:endParaRPr lang="nl-NL" sz="2800" dirty="0" smtClean="0">
              <a:solidFill>
                <a:srgbClr val="002060"/>
              </a:solidFill>
            </a:endParaRPr>
          </a:p>
          <a:p>
            <a:r>
              <a:rPr lang="nl-NL" sz="2800" dirty="0" smtClean="0">
                <a:solidFill>
                  <a:srgbClr val="002060"/>
                </a:solidFill>
              </a:rPr>
              <a:t>totdat </a:t>
            </a:r>
            <a:r>
              <a:rPr lang="nl-NL" sz="2800" dirty="0">
                <a:solidFill>
                  <a:srgbClr val="002060"/>
                </a:solidFill>
              </a:rPr>
              <a:t>zijn haar zo lang werd </a:t>
            </a:r>
            <a:r>
              <a:rPr lang="nl-NL" sz="2800" dirty="0" smtClean="0">
                <a:solidFill>
                  <a:srgbClr val="002060"/>
                </a:solidFill>
              </a:rPr>
              <a:t>als </a:t>
            </a:r>
            <a:r>
              <a:rPr lang="nl-NL" sz="2800" dirty="0">
                <a:solidFill>
                  <a:srgbClr val="002060"/>
                </a:solidFill>
              </a:rPr>
              <a:t>de veren </a:t>
            </a:r>
            <a:endParaRPr lang="nl-NL" sz="2800" dirty="0" smtClean="0">
              <a:solidFill>
                <a:srgbClr val="002060"/>
              </a:solidFill>
            </a:endParaRPr>
          </a:p>
          <a:p>
            <a:r>
              <a:rPr lang="nl-NL" sz="2800" dirty="0" smtClean="0">
                <a:solidFill>
                  <a:srgbClr val="002060"/>
                </a:solidFill>
              </a:rPr>
              <a:t>van </a:t>
            </a:r>
            <a:r>
              <a:rPr lang="nl-NL" sz="2800" dirty="0">
                <a:solidFill>
                  <a:srgbClr val="002060"/>
                </a:solidFill>
              </a:rPr>
              <a:t>arenden en zijn nagels als die van vogels</a:t>
            </a:r>
            <a:r>
              <a:rPr lang="nl-NL" sz="2800" dirty="0" smtClean="0">
                <a:solidFill>
                  <a:srgbClr val="002060"/>
                </a:solidFill>
              </a:rPr>
              <a:t>.</a:t>
            </a:r>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8392391" y="1984663"/>
            <a:ext cx="3429000" cy="4572000"/>
          </a:xfrm>
          <a:prstGeom prst="rect">
            <a:avLst/>
          </a:prstGeom>
        </p:spPr>
      </p:pic>
    </p:spTree>
    <p:extLst>
      <p:ext uri="{BB962C8B-B14F-4D97-AF65-F5344CB8AC3E}">
        <p14:creationId xmlns:p14="http://schemas.microsoft.com/office/powerpoint/2010/main" val="1012916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108543"/>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33 </a:t>
            </a:r>
            <a:r>
              <a:rPr lang="nl-NL" sz="2800" dirty="0">
                <a:solidFill>
                  <a:srgbClr val="002060"/>
                </a:solidFill>
              </a:rPr>
              <a:t>Op hetzelfde ogenblik werd dat woord over Nebukadnezar voltrokken. Hij werd uit de mensenwereld verstoten, hij at gras zoals runderen, </a:t>
            </a:r>
            <a:endParaRPr lang="nl-NL" sz="2800" dirty="0" smtClean="0">
              <a:solidFill>
                <a:srgbClr val="002060"/>
              </a:solidFill>
            </a:endParaRPr>
          </a:p>
          <a:p>
            <a:r>
              <a:rPr lang="nl-NL" sz="2800" dirty="0" smtClean="0">
                <a:solidFill>
                  <a:srgbClr val="002060"/>
                </a:solidFill>
              </a:rPr>
              <a:t>en </a:t>
            </a:r>
            <a:r>
              <a:rPr lang="nl-NL" sz="2800" dirty="0">
                <a:solidFill>
                  <a:srgbClr val="002060"/>
                </a:solidFill>
              </a:rPr>
              <a:t>zijn lichaam werd bevochtigd </a:t>
            </a:r>
            <a:endParaRPr lang="nl-NL" sz="2800" dirty="0" smtClean="0">
              <a:solidFill>
                <a:srgbClr val="002060"/>
              </a:solidFill>
            </a:endParaRPr>
          </a:p>
          <a:p>
            <a:r>
              <a:rPr lang="nl-NL" sz="2800" dirty="0" smtClean="0">
                <a:solidFill>
                  <a:srgbClr val="002060"/>
                </a:solidFill>
              </a:rPr>
              <a:t>door </a:t>
            </a:r>
            <a:r>
              <a:rPr lang="nl-NL" sz="2800" dirty="0">
                <a:solidFill>
                  <a:srgbClr val="002060"/>
                </a:solidFill>
              </a:rPr>
              <a:t>de dauw van de hemel, </a:t>
            </a:r>
            <a:endParaRPr lang="nl-NL" sz="2800" dirty="0" smtClean="0">
              <a:solidFill>
                <a:srgbClr val="002060"/>
              </a:solidFill>
            </a:endParaRPr>
          </a:p>
          <a:p>
            <a:r>
              <a:rPr lang="nl-NL" sz="2800" dirty="0" smtClean="0">
                <a:solidFill>
                  <a:srgbClr val="002060"/>
                </a:solidFill>
              </a:rPr>
              <a:t>totdat </a:t>
            </a:r>
            <a:r>
              <a:rPr lang="nl-NL" sz="2800" dirty="0">
                <a:solidFill>
                  <a:srgbClr val="002060"/>
                </a:solidFill>
              </a:rPr>
              <a:t>zijn haar zo lang werd </a:t>
            </a:r>
            <a:r>
              <a:rPr lang="nl-NL" sz="2800" dirty="0" smtClean="0">
                <a:solidFill>
                  <a:srgbClr val="002060"/>
                </a:solidFill>
              </a:rPr>
              <a:t>als </a:t>
            </a:r>
            <a:r>
              <a:rPr lang="nl-NL" sz="2800" dirty="0">
                <a:solidFill>
                  <a:srgbClr val="002060"/>
                </a:solidFill>
              </a:rPr>
              <a:t>de veren </a:t>
            </a:r>
            <a:endParaRPr lang="nl-NL" sz="2800" dirty="0" smtClean="0">
              <a:solidFill>
                <a:srgbClr val="002060"/>
              </a:solidFill>
            </a:endParaRPr>
          </a:p>
          <a:p>
            <a:r>
              <a:rPr lang="nl-NL" sz="2800" dirty="0" smtClean="0">
                <a:solidFill>
                  <a:srgbClr val="002060"/>
                </a:solidFill>
              </a:rPr>
              <a:t>van </a:t>
            </a:r>
            <a:r>
              <a:rPr lang="nl-NL" sz="2800" dirty="0">
                <a:solidFill>
                  <a:srgbClr val="002060"/>
                </a:solidFill>
              </a:rPr>
              <a:t>arenden en zijn nagels als die van vogels</a:t>
            </a:r>
            <a:r>
              <a:rPr lang="nl-NL" sz="2800" dirty="0" smtClean="0">
                <a:solidFill>
                  <a:srgbClr val="002060"/>
                </a:solidFill>
              </a:rPr>
              <a:t>.</a:t>
            </a:r>
            <a:endParaRPr lang="nl-NL" sz="2800" dirty="0">
              <a:solidFill>
                <a:srgbClr val="002060"/>
              </a:solidFill>
            </a:endParaRPr>
          </a:p>
        </p:txBody>
      </p:sp>
      <p:sp>
        <p:nvSpPr>
          <p:cNvPr id="4" name="Rechthoek 3"/>
          <p:cNvSpPr/>
          <p:nvPr/>
        </p:nvSpPr>
        <p:spPr>
          <a:xfrm>
            <a:off x="1281545" y="4345908"/>
            <a:ext cx="9109363" cy="1569660"/>
          </a:xfrm>
          <a:prstGeom prst="rect">
            <a:avLst/>
          </a:prstGeom>
          <a:ln w="12700">
            <a:solidFill>
              <a:schemeClr val="tx1"/>
            </a:solidFill>
          </a:ln>
        </p:spPr>
        <p:txBody>
          <a:bodyPr wrap="square">
            <a:spAutoFit/>
          </a:bodyPr>
          <a:lstStyle/>
          <a:p>
            <a:r>
              <a:rPr lang="nl-NL" sz="2400" b="1" dirty="0" smtClean="0"/>
              <a:t>Vers 15 </a:t>
            </a:r>
          </a:p>
          <a:p>
            <a:r>
              <a:rPr lang="nl-NL" sz="2400" dirty="0" smtClean="0"/>
              <a:t>Maar </a:t>
            </a:r>
            <a:r>
              <a:rPr lang="nl-NL" sz="2400" dirty="0"/>
              <a:t>laat de stam met zijn wortels in de aarde, </a:t>
            </a:r>
            <a:r>
              <a:rPr lang="nl-NL" sz="2400" dirty="0" smtClean="0"/>
              <a:t>en </a:t>
            </a:r>
            <a:r>
              <a:rPr lang="nl-NL" sz="2400" dirty="0"/>
              <a:t>wel in een ijzeren en koperen band, </a:t>
            </a:r>
            <a:r>
              <a:rPr lang="nl-NL" sz="2400" dirty="0" smtClean="0"/>
              <a:t>in </a:t>
            </a:r>
            <a:r>
              <a:rPr lang="nl-NL" sz="2400" dirty="0"/>
              <a:t>het jonge gras van het </a:t>
            </a:r>
            <a:r>
              <a:rPr lang="nl-NL" sz="2400" dirty="0" smtClean="0"/>
              <a:t>veld. Laat </a:t>
            </a:r>
            <a:r>
              <a:rPr lang="nl-NL" sz="2400" dirty="0"/>
              <a:t>hem bevochtigd worden door de dauw van de </a:t>
            </a:r>
            <a:r>
              <a:rPr lang="nl-NL" sz="2400" dirty="0" smtClean="0"/>
              <a:t>hemel….</a:t>
            </a:r>
            <a:endParaRPr lang="nl-NL" sz="2400" dirty="0"/>
          </a:p>
        </p:txBody>
      </p:sp>
    </p:spTree>
    <p:extLst>
      <p:ext uri="{BB962C8B-B14F-4D97-AF65-F5344CB8AC3E}">
        <p14:creationId xmlns:p14="http://schemas.microsoft.com/office/powerpoint/2010/main" val="1215489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0575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34 </a:t>
            </a:r>
            <a:r>
              <a:rPr lang="nl-NL" sz="2800" u="sng" dirty="0">
                <a:solidFill>
                  <a:srgbClr val="002060"/>
                </a:solidFill>
              </a:rPr>
              <a:t>Na verloop van die dagen </a:t>
            </a:r>
            <a:r>
              <a:rPr lang="nl-NL" sz="2800" dirty="0">
                <a:solidFill>
                  <a:srgbClr val="002060"/>
                </a:solidFill>
              </a:rPr>
              <a:t>sloeg ík, Nebukadnezar, mijn ogen op naar de hemel, want mijn verstand kwam in mij terug, en ik loofde de Allerhoogste en prees en verheerlijkte Hem Die eeuwig leeft.</a:t>
            </a:r>
          </a:p>
          <a:p>
            <a:r>
              <a:rPr lang="nl-NL" sz="2800" dirty="0">
                <a:solidFill>
                  <a:srgbClr val="002060"/>
                </a:solidFill>
              </a:rPr>
              <a:t>Zijn heerschappij is immers een </a:t>
            </a:r>
            <a:r>
              <a:rPr lang="nl-NL" sz="2800" dirty="0" err="1" smtClean="0">
                <a:solidFill>
                  <a:srgbClr val="002060"/>
                </a:solidFill>
              </a:rPr>
              <a:t>eeuw-ige</a:t>
            </a:r>
            <a:r>
              <a:rPr lang="nl-NL" sz="2800" dirty="0" smtClean="0">
                <a:solidFill>
                  <a:srgbClr val="002060"/>
                </a:solidFill>
              </a:rPr>
              <a:t> heerschappij, en </a:t>
            </a:r>
            <a:r>
              <a:rPr lang="nl-NL" sz="2800" dirty="0">
                <a:solidFill>
                  <a:srgbClr val="002060"/>
                </a:solidFill>
              </a:rPr>
              <a:t>Zijn Koninkrijk is van generatie op generatie</a:t>
            </a:r>
            <a:r>
              <a:rPr lang="nl-NL" sz="2800" dirty="0" smtClean="0">
                <a:solidFill>
                  <a:srgbClr val="002060"/>
                </a:solidFill>
              </a:rPr>
              <a:t>.</a:t>
            </a:r>
            <a:endParaRPr lang="nl-NL" sz="2800" dirty="0">
              <a:solidFill>
                <a:srgbClr val="002060"/>
              </a:solidFill>
            </a:endParaRPr>
          </a:p>
        </p:txBody>
      </p:sp>
      <p:sp>
        <p:nvSpPr>
          <p:cNvPr id="4" name="Tekstvak 3"/>
          <p:cNvSpPr txBox="1"/>
          <p:nvPr/>
        </p:nvSpPr>
        <p:spPr>
          <a:xfrm>
            <a:off x="3491345" y="5112328"/>
            <a:ext cx="4301837" cy="492443"/>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Ø"/>
            </a:pPr>
            <a:r>
              <a:rPr lang="nl-NL" sz="2600" dirty="0" smtClean="0"/>
              <a:t>De 7 tijden (:16,23,25 en 32)</a:t>
            </a:r>
            <a:endParaRPr lang="nl-NL" sz="2600" dirty="0"/>
          </a:p>
        </p:txBody>
      </p:sp>
    </p:spTree>
    <p:extLst>
      <p:ext uri="{BB962C8B-B14F-4D97-AF65-F5344CB8AC3E}">
        <p14:creationId xmlns:p14="http://schemas.microsoft.com/office/powerpoint/2010/main" val="1866097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057584" cy="2246769"/>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35 </a:t>
            </a:r>
            <a:r>
              <a:rPr lang="nl-NL" sz="2800" dirty="0">
                <a:solidFill>
                  <a:srgbClr val="002060"/>
                </a:solidFill>
              </a:rPr>
              <a:t>Al de bewoners van de aarde worden als niets </a:t>
            </a:r>
            <a:r>
              <a:rPr lang="nl-NL" sz="2800" dirty="0" smtClean="0">
                <a:solidFill>
                  <a:srgbClr val="002060"/>
                </a:solidFill>
              </a:rPr>
              <a:t>geacht. Hij </a:t>
            </a:r>
            <a:r>
              <a:rPr lang="nl-NL" sz="2800" dirty="0">
                <a:solidFill>
                  <a:srgbClr val="002060"/>
                </a:solidFill>
              </a:rPr>
              <a:t>doet naar Zijn wil met de legermacht in de </a:t>
            </a:r>
            <a:r>
              <a:rPr lang="nl-NL" sz="2800" dirty="0" smtClean="0">
                <a:solidFill>
                  <a:srgbClr val="002060"/>
                </a:solidFill>
              </a:rPr>
              <a:t>hemel en </a:t>
            </a:r>
            <a:r>
              <a:rPr lang="nl-NL" sz="2800" dirty="0">
                <a:solidFill>
                  <a:srgbClr val="002060"/>
                </a:solidFill>
              </a:rPr>
              <a:t>de bewoners van de aarde.</a:t>
            </a:r>
          </a:p>
          <a:p>
            <a:r>
              <a:rPr lang="nl-NL" sz="2800" dirty="0">
                <a:solidFill>
                  <a:srgbClr val="002060"/>
                </a:solidFill>
              </a:rPr>
              <a:t>Er is niemand die Zijn hand kan </a:t>
            </a:r>
            <a:r>
              <a:rPr lang="nl-NL" sz="2800" dirty="0" smtClean="0">
                <a:solidFill>
                  <a:srgbClr val="002060"/>
                </a:solidFill>
              </a:rPr>
              <a:t>wegslaan of </a:t>
            </a:r>
            <a:r>
              <a:rPr lang="nl-NL" sz="2800" dirty="0">
                <a:solidFill>
                  <a:srgbClr val="002060"/>
                </a:solidFill>
              </a:rPr>
              <a:t>tegen Hem kan zeggen: Wat doet U</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456716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05758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36 </a:t>
            </a:r>
            <a:r>
              <a:rPr lang="nl-NL" sz="2800" dirty="0">
                <a:solidFill>
                  <a:srgbClr val="002060"/>
                </a:solidFill>
              </a:rPr>
              <a:t>Op datzelfde tijdstip kwam mijn verstand weer in mij terug. Ook kwamen, tot eer van mijn koninkrijk, mijn majesteit en mijn waardigheid weer op mij terug. Mijn raadslieden en machthebbers maakten hun opwachting bij mij. Ik ben in mijn koningschap hersteld. Mij werd zelfs uitzonderlijke grootheid verleend</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59985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2"/>
            <a:ext cx="11152834"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4 </a:t>
            </a:r>
            <a:r>
              <a:rPr lang="nl-NL" sz="2800" dirty="0">
                <a:solidFill>
                  <a:srgbClr val="002060"/>
                </a:solidFill>
              </a:rPr>
              <a:t>Ik, Nebukadnezar, leefde zorgeloos in mijn huis en in welstand in mijn paleis.</a:t>
            </a:r>
          </a:p>
          <a:p>
            <a:r>
              <a:rPr lang="nl-NL" sz="2800" dirty="0">
                <a:solidFill>
                  <a:srgbClr val="002060"/>
                </a:solidFill>
              </a:rPr>
              <a:t>5 Ik zag echter een droom die mij bevreesd maakte, en de gedachten die ik op mijn bed kreeg en de visioenen die mij voor ogen kwamen, verschrikten mij</a:t>
            </a:r>
            <a:r>
              <a:rPr lang="nl-NL" sz="2800" dirty="0" smtClean="0">
                <a:solidFill>
                  <a:srgbClr val="002060"/>
                </a:solidFill>
              </a:rPr>
              <a:t>.</a:t>
            </a:r>
            <a:endParaRPr lang="nl-NL" sz="2800" dirty="0">
              <a:solidFill>
                <a:srgbClr val="002060"/>
              </a:solidFill>
            </a:endParaRPr>
          </a:p>
        </p:txBody>
      </p:sp>
      <p:sp>
        <p:nvSpPr>
          <p:cNvPr id="3" name="Rechthoek 2"/>
          <p:cNvSpPr/>
          <p:nvPr/>
        </p:nvSpPr>
        <p:spPr>
          <a:xfrm>
            <a:off x="1458189" y="4349326"/>
            <a:ext cx="9483438" cy="1200329"/>
          </a:xfrm>
          <a:prstGeom prst="rect">
            <a:avLst/>
          </a:prstGeom>
          <a:ln w="12700">
            <a:solidFill>
              <a:schemeClr val="tx1"/>
            </a:solidFill>
          </a:ln>
        </p:spPr>
        <p:txBody>
          <a:bodyPr wrap="square">
            <a:spAutoFit/>
          </a:bodyPr>
          <a:lstStyle/>
          <a:p>
            <a:pPr algn="r"/>
            <a:r>
              <a:rPr lang="nl-NL" sz="2400" dirty="0" smtClean="0"/>
              <a:t>In </a:t>
            </a:r>
            <a:r>
              <a:rPr lang="nl-NL" sz="2400" dirty="0"/>
              <a:t>het tweede regeringsjaar van Nebukadnezar had Nebukadnezar dromen. Daardoor werd zijn geest verontrust en was het met zijn slaap </a:t>
            </a:r>
            <a:r>
              <a:rPr lang="nl-NL" sz="2400" dirty="0" smtClean="0"/>
              <a:t>gedaan </a:t>
            </a:r>
            <a:r>
              <a:rPr lang="nl-NL" sz="2400" i="1" dirty="0" smtClean="0"/>
              <a:t>(Dan.2:1)</a:t>
            </a:r>
            <a:endParaRPr lang="nl-NL" sz="2400" i="1" dirty="0"/>
          </a:p>
        </p:txBody>
      </p:sp>
    </p:spTree>
    <p:extLst>
      <p:ext uri="{BB962C8B-B14F-4D97-AF65-F5344CB8AC3E}">
        <p14:creationId xmlns:p14="http://schemas.microsoft.com/office/powerpoint/2010/main" val="4279558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6" y="270163"/>
            <a:ext cx="11057584" cy="1815882"/>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37 </a:t>
            </a:r>
            <a:r>
              <a:rPr lang="nl-NL" sz="2800" dirty="0">
                <a:solidFill>
                  <a:srgbClr val="002060"/>
                </a:solidFill>
              </a:rPr>
              <a:t>Ik, Nebukadnezar, prijs, roem en verheerlijk nu de </a:t>
            </a:r>
            <a:r>
              <a:rPr lang="nl-NL" sz="2800" dirty="0" smtClean="0">
                <a:solidFill>
                  <a:srgbClr val="002060"/>
                </a:solidFill>
              </a:rPr>
              <a:t>Koning van de hemelen, </a:t>
            </a:r>
            <a:r>
              <a:rPr lang="nl-NL" sz="2800" dirty="0">
                <a:solidFill>
                  <a:srgbClr val="002060"/>
                </a:solidFill>
              </a:rPr>
              <a:t>omdat al Zijn daden waarheid zijn en Zijn paden gerechtigheid: Hij is in staat te vernederen wie in hoogmoed hun weg gaan</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3586956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9" y="716063"/>
            <a:ext cx="11426536" cy="1292662"/>
          </a:xfrm>
          <a:prstGeom prst="rect">
            <a:avLst/>
          </a:prstGeom>
        </p:spPr>
        <p:txBody>
          <a:bodyPr wrap="square">
            <a:spAutoFit/>
          </a:bodyPr>
          <a:lstStyle/>
          <a:p>
            <a:r>
              <a:rPr lang="nl-NL" sz="2600" b="1" dirty="0" smtClean="0"/>
              <a:t>Openbaring 17</a:t>
            </a:r>
          </a:p>
          <a:p>
            <a:r>
              <a:rPr lang="nl-NL" sz="2600" dirty="0"/>
              <a:t>18 En de vrouw die u gezien hebt, is de grote stad, die koninklijke heerschappij voert over de koningen van de aarde.</a:t>
            </a:r>
          </a:p>
        </p:txBody>
      </p:sp>
    </p:spTree>
    <p:extLst>
      <p:ext uri="{BB962C8B-B14F-4D97-AF65-F5344CB8AC3E}">
        <p14:creationId xmlns:p14="http://schemas.microsoft.com/office/powerpoint/2010/main" val="39508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9" y="716063"/>
            <a:ext cx="11426536" cy="1692771"/>
          </a:xfrm>
          <a:prstGeom prst="rect">
            <a:avLst/>
          </a:prstGeom>
        </p:spPr>
        <p:txBody>
          <a:bodyPr wrap="square">
            <a:spAutoFit/>
          </a:bodyPr>
          <a:lstStyle/>
          <a:p>
            <a:r>
              <a:rPr lang="nl-NL" sz="2600" b="1" dirty="0" smtClean="0"/>
              <a:t>Openbaring 18</a:t>
            </a:r>
          </a:p>
          <a:p>
            <a:r>
              <a:rPr lang="nl-NL" sz="2600" dirty="0" smtClean="0"/>
              <a:t>1 </a:t>
            </a:r>
            <a:r>
              <a:rPr lang="nl-NL" sz="2600" dirty="0"/>
              <a:t>Hierna zag ik een andere engel neerdalen uit de hemel. </a:t>
            </a:r>
            <a:endParaRPr lang="nl-NL" sz="2600" dirty="0" smtClean="0"/>
          </a:p>
          <a:p>
            <a:r>
              <a:rPr lang="nl-NL" sz="2600" dirty="0" smtClean="0"/>
              <a:t>Hij </a:t>
            </a:r>
            <a:r>
              <a:rPr lang="nl-NL" sz="2600" dirty="0"/>
              <a:t>had grote macht, en de aarde werd verlicht door zijn heerlijkheid.</a:t>
            </a:r>
          </a:p>
          <a:p>
            <a:r>
              <a:rPr lang="nl-NL" sz="2600" dirty="0"/>
              <a:t>2 En hij riep uit met krachtige stem: Zij is gevallen, zij is gevallen, het grote Babylon,</a:t>
            </a:r>
          </a:p>
        </p:txBody>
      </p:sp>
      <p:sp>
        <p:nvSpPr>
          <p:cNvPr id="3" name="Rechthoek 2"/>
          <p:cNvSpPr/>
          <p:nvPr/>
        </p:nvSpPr>
        <p:spPr>
          <a:xfrm>
            <a:off x="1847285" y="4004010"/>
            <a:ext cx="8475519" cy="1938992"/>
          </a:xfrm>
          <a:prstGeom prst="rect">
            <a:avLst/>
          </a:prstGeom>
          <a:ln w="12700">
            <a:solidFill>
              <a:schemeClr val="tx1"/>
            </a:solidFill>
          </a:ln>
        </p:spPr>
        <p:txBody>
          <a:bodyPr wrap="square">
            <a:spAutoFit/>
          </a:bodyPr>
          <a:lstStyle/>
          <a:p>
            <a:r>
              <a:rPr lang="nl-NL" sz="2400" b="1" dirty="0" smtClean="0">
                <a:solidFill>
                  <a:srgbClr val="002060"/>
                </a:solidFill>
              </a:rPr>
              <a:t>Daniël 4</a:t>
            </a:r>
          </a:p>
          <a:p>
            <a:r>
              <a:rPr lang="nl-NL" sz="2400" dirty="0" smtClean="0">
                <a:solidFill>
                  <a:srgbClr val="002060"/>
                </a:solidFill>
              </a:rPr>
              <a:t>13 </a:t>
            </a:r>
            <a:r>
              <a:rPr lang="nl-NL" sz="2400" dirty="0">
                <a:solidFill>
                  <a:srgbClr val="002060"/>
                </a:solidFill>
              </a:rPr>
              <a:t>In de visioenen die mij op mijn bed voor ogen kwamen, </a:t>
            </a:r>
            <a:endParaRPr lang="nl-NL" sz="2400" dirty="0" smtClean="0">
              <a:solidFill>
                <a:srgbClr val="002060"/>
              </a:solidFill>
            </a:endParaRPr>
          </a:p>
          <a:p>
            <a:r>
              <a:rPr lang="nl-NL" sz="2400" dirty="0" smtClean="0">
                <a:solidFill>
                  <a:srgbClr val="002060"/>
                </a:solidFill>
              </a:rPr>
              <a:t>keek </a:t>
            </a:r>
            <a:r>
              <a:rPr lang="nl-NL" sz="2400" dirty="0">
                <a:solidFill>
                  <a:srgbClr val="002060"/>
                </a:solidFill>
              </a:rPr>
              <a:t>ik toe, en zie, een wachter, namelijk een heilige, </a:t>
            </a:r>
            <a:endParaRPr lang="nl-NL" sz="2400" dirty="0" smtClean="0">
              <a:solidFill>
                <a:srgbClr val="002060"/>
              </a:solidFill>
            </a:endParaRPr>
          </a:p>
          <a:p>
            <a:r>
              <a:rPr lang="nl-NL" sz="2400" dirty="0" smtClean="0">
                <a:solidFill>
                  <a:srgbClr val="002060"/>
                </a:solidFill>
              </a:rPr>
              <a:t>daalde </a:t>
            </a:r>
            <a:r>
              <a:rPr lang="nl-NL" sz="2400" dirty="0">
                <a:solidFill>
                  <a:srgbClr val="002060"/>
                </a:solidFill>
              </a:rPr>
              <a:t>neer uit de hemel.</a:t>
            </a:r>
          </a:p>
          <a:p>
            <a:r>
              <a:rPr lang="nl-NL" sz="2400" dirty="0">
                <a:solidFill>
                  <a:srgbClr val="002060"/>
                </a:solidFill>
              </a:rPr>
              <a:t>14 Hij riep met kracht en zei het volgende: Houw die boom </a:t>
            </a:r>
            <a:r>
              <a:rPr lang="nl-NL" sz="2400" dirty="0" smtClean="0">
                <a:solidFill>
                  <a:srgbClr val="002060"/>
                </a:solidFill>
              </a:rPr>
              <a:t>om… </a:t>
            </a:r>
            <a:endParaRPr lang="nl-NL" sz="2400" dirty="0">
              <a:solidFill>
                <a:srgbClr val="002060"/>
              </a:solidFill>
            </a:endParaRPr>
          </a:p>
        </p:txBody>
      </p:sp>
    </p:spTree>
    <p:extLst>
      <p:ext uri="{BB962C8B-B14F-4D97-AF65-F5344CB8AC3E}">
        <p14:creationId xmlns:p14="http://schemas.microsoft.com/office/powerpoint/2010/main" val="19340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9" y="716063"/>
            <a:ext cx="11426536" cy="2554545"/>
          </a:xfrm>
          <a:prstGeom prst="rect">
            <a:avLst/>
          </a:prstGeom>
        </p:spPr>
        <p:txBody>
          <a:bodyPr wrap="square">
            <a:spAutoFit/>
          </a:bodyPr>
          <a:lstStyle/>
          <a:p>
            <a:r>
              <a:rPr lang="nl-NL" sz="2600" b="1" dirty="0" smtClean="0"/>
              <a:t>Openbaring 18</a:t>
            </a:r>
          </a:p>
          <a:p>
            <a:r>
              <a:rPr lang="nl-NL" sz="2600" dirty="0" smtClean="0">
                <a:solidFill>
                  <a:schemeClr val="bg1">
                    <a:lumMod val="65000"/>
                  </a:schemeClr>
                </a:solidFill>
              </a:rPr>
              <a:t>1 </a:t>
            </a:r>
            <a:r>
              <a:rPr lang="nl-NL" sz="2600" dirty="0">
                <a:solidFill>
                  <a:schemeClr val="bg1">
                    <a:lumMod val="65000"/>
                  </a:schemeClr>
                </a:solidFill>
              </a:rPr>
              <a:t>Hierna zag ik een andere engel neerdalen uit de hemel. </a:t>
            </a:r>
            <a:endParaRPr lang="nl-NL" sz="2600" dirty="0" smtClean="0">
              <a:solidFill>
                <a:schemeClr val="bg1">
                  <a:lumMod val="65000"/>
                </a:schemeClr>
              </a:solidFill>
            </a:endParaRPr>
          </a:p>
          <a:p>
            <a:r>
              <a:rPr lang="nl-NL" sz="2600" dirty="0" smtClean="0">
                <a:solidFill>
                  <a:schemeClr val="bg1">
                    <a:lumMod val="65000"/>
                  </a:schemeClr>
                </a:solidFill>
              </a:rPr>
              <a:t>Hij </a:t>
            </a:r>
            <a:r>
              <a:rPr lang="nl-NL" sz="2600" dirty="0">
                <a:solidFill>
                  <a:schemeClr val="bg1">
                    <a:lumMod val="65000"/>
                  </a:schemeClr>
                </a:solidFill>
              </a:rPr>
              <a:t>had grote macht, en de aarde werd verlicht door zijn heerlijkheid.</a:t>
            </a:r>
          </a:p>
          <a:p>
            <a:r>
              <a:rPr lang="nl-NL" sz="2600" dirty="0">
                <a:solidFill>
                  <a:schemeClr val="bg1">
                    <a:lumMod val="65000"/>
                  </a:schemeClr>
                </a:solidFill>
              </a:rPr>
              <a:t>2 En hij riep uit met krachtige stem: Zij is gevallen, zij is gevallen, het grote Babylon</a:t>
            </a:r>
            <a:r>
              <a:rPr lang="nl-NL" sz="2600" dirty="0" smtClean="0">
                <a:solidFill>
                  <a:schemeClr val="bg1">
                    <a:lumMod val="65000"/>
                  </a:schemeClr>
                </a:solidFill>
              </a:rPr>
              <a:t>,</a:t>
            </a:r>
          </a:p>
          <a:p>
            <a:r>
              <a:rPr lang="nl-NL" sz="2600" dirty="0"/>
              <a:t>en een woonplaats van demonen geworden, een schuilplaats voor allerlei onreine geesten en een schuilplaats voor allerlei onreine en </a:t>
            </a:r>
            <a:r>
              <a:rPr lang="nl-NL" sz="2600" dirty="0" smtClean="0"/>
              <a:t>gehate vogels</a:t>
            </a:r>
            <a:r>
              <a:rPr lang="nl-NL" sz="2600" dirty="0"/>
              <a:t>.</a:t>
            </a:r>
          </a:p>
        </p:txBody>
      </p:sp>
      <p:sp>
        <p:nvSpPr>
          <p:cNvPr id="3" name="Rechthoek 2"/>
          <p:cNvSpPr/>
          <p:nvPr/>
        </p:nvSpPr>
        <p:spPr>
          <a:xfrm>
            <a:off x="1847285" y="4004010"/>
            <a:ext cx="8475519" cy="1569660"/>
          </a:xfrm>
          <a:prstGeom prst="rect">
            <a:avLst/>
          </a:prstGeom>
          <a:ln w="12700">
            <a:solidFill>
              <a:schemeClr val="tx1"/>
            </a:solidFill>
          </a:ln>
        </p:spPr>
        <p:txBody>
          <a:bodyPr wrap="square">
            <a:spAutoFit/>
          </a:bodyPr>
          <a:lstStyle/>
          <a:p>
            <a:r>
              <a:rPr lang="nl-NL" sz="2400" b="1" dirty="0" smtClean="0">
                <a:solidFill>
                  <a:srgbClr val="002060"/>
                </a:solidFill>
              </a:rPr>
              <a:t>Daniël 4</a:t>
            </a:r>
          </a:p>
          <a:p>
            <a:r>
              <a:rPr lang="nl-NL" sz="2400" dirty="0">
                <a:solidFill>
                  <a:srgbClr val="002060"/>
                </a:solidFill>
              </a:rPr>
              <a:t>12 Zijn loof was prachtig en zijn vruchten waren talrijk, </a:t>
            </a:r>
            <a:endParaRPr lang="nl-NL" sz="2400" dirty="0" smtClean="0">
              <a:solidFill>
                <a:srgbClr val="002060"/>
              </a:solidFill>
            </a:endParaRPr>
          </a:p>
          <a:p>
            <a:r>
              <a:rPr lang="nl-NL" sz="2400" dirty="0" smtClean="0">
                <a:solidFill>
                  <a:srgbClr val="002060"/>
                </a:solidFill>
              </a:rPr>
              <a:t>er </a:t>
            </a:r>
            <a:r>
              <a:rPr lang="nl-NL" sz="2400" dirty="0">
                <a:solidFill>
                  <a:srgbClr val="002060"/>
                </a:solidFill>
              </a:rPr>
              <a:t>zat voedsel aan voor allen. Onder hem vonden de dieren van het veld schaduw en de vogels in de lucht verbleven in zijn takken. </a:t>
            </a:r>
          </a:p>
        </p:txBody>
      </p:sp>
    </p:spTree>
    <p:extLst>
      <p:ext uri="{BB962C8B-B14F-4D97-AF65-F5344CB8AC3E}">
        <p14:creationId xmlns:p14="http://schemas.microsoft.com/office/powerpoint/2010/main" val="50485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2677656"/>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6 </a:t>
            </a:r>
            <a:r>
              <a:rPr lang="nl-NL" sz="2800" dirty="0">
                <a:solidFill>
                  <a:srgbClr val="002060"/>
                </a:solidFill>
              </a:rPr>
              <a:t>Daarom werd door mij bevel gegeven al de wijzen van Babel bij mij te brengen, opdat zij mij de uitleg van de droom zouden laten weten.</a:t>
            </a:r>
          </a:p>
          <a:p>
            <a:r>
              <a:rPr lang="nl-NL" sz="2800" dirty="0">
                <a:solidFill>
                  <a:srgbClr val="002060"/>
                </a:solidFill>
              </a:rPr>
              <a:t>7 Toen traden de magiërs, de bezweerders, de Chaldeeën en de toekomstvoorspellers binnen, en ik vertelde de droom in hun tegenwoordigheid, maar zij konden mij de uitleg ervan niet laten weten</a:t>
            </a:r>
            <a:r>
              <a:rPr lang="nl-NL" sz="2800" dirty="0" smtClean="0">
                <a:solidFill>
                  <a:srgbClr val="002060"/>
                </a:solidFill>
              </a:rPr>
              <a:t>.</a:t>
            </a:r>
            <a:endParaRPr lang="nl-NL" sz="2800" dirty="0">
              <a:solidFill>
                <a:srgbClr val="002060"/>
              </a:solidFill>
            </a:endParaRPr>
          </a:p>
        </p:txBody>
      </p:sp>
    </p:spTree>
    <p:extLst>
      <p:ext uri="{BB962C8B-B14F-4D97-AF65-F5344CB8AC3E}">
        <p14:creationId xmlns:p14="http://schemas.microsoft.com/office/powerpoint/2010/main" val="235048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539430"/>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8 </a:t>
            </a:r>
            <a:r>
              <a:rPr lang="nl-NL" sz="2800" dirty="0">
                <a:solidFill>
                  <a:srgbClr val="002060"/>
                </a:solidFill>
              </a:rPr>
              <a:t>Totdat ten slotte Daniël – zijn naam is </a:t>
            </a:r>
            <a:r>
              <a:rPr lang="nl-NL" sz="2800" dirty="0" err="1">
                <a:solidFill>
                  <a:srgbClr val="002060"/>
                </a:solidFill>
              </a:rPr>
              <a:t>Beltsazar</a:t>
            </a:r>
            <a:r>
              <a:rPr lang="nl-NL" sz="2800" dirty="0">
                <a:solidFill>
                  <a:srgbClr val="002060"/>
                </a:solidFill>
              </a:rPr>
              <a:t>, naar de naam van mijn god – bij mij binnentrad, in wie ook de geest van de heilige goden is. Ik vertelde in tegenwoordigheid van hem de droom:</a:t>
            </a:r>
          </a:p>
          <a:p>
            <a:r>
              <a:rPr lang="nl-NL" sz="2800" dirty="0">
                <a:solidFill>
                  <a:srgbClr val="002060"/>
                </a:solidFill>
              </a:rPr>
              <a:t>9 </a:t>
            </a:r>
            <a:r>
              <a:rPr lang="nl-NL" sz="2800" dirty="0" err="1">
                <a:solidFill>
                  <a:srgbClr val="002060"/>
                </a:solidFill>
              </a:rPr>
              <a:t>Beltsazar</a:t>
            </a:r>
            <a:r>
              <a:rPr lang="nl-NL" sz="2800" dirty="0">
                <a:solidFill>
                  <a:srgbClr val="002060"/>
                </a:solidFill>
              </a:rPr>
              <a:t>, hoofd van de magiërs, aangezien ik weet dat de geest van de heilige goden in u is en dat geen enkele verborgenheid voor u te moeilijk is, vertel mij de visioenen van mijn droom, die ik gezien heb, te weten de uitleg ervan</a:t>
            </a:r>
            <a:r>
              <a:rPr lang="nl-NL" sz="2800" dirty="0" smtClean="0">
                <a:solidFill>
                  <a:srgbClr val="002060"/>
                </a:solidFill>
              </a:rPr>
              <a:t>.</a:t>
            </a:r>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7678881" y="3551093"/>
            <a:ext cx="4173681" cy="3130261"/>
          </a:xfrm>
          <a:prstGeom prst="rect">
            <a:avLst/>
          </a:prstGeom>
        </p:spPr>
      </p:pic>
    </p:spTree>
    <p:extLst>
      <p:ext uri="{BB962C8B-B14F-4D97-AF65-F5344CB8AC3E}">
        <p14:creationId xmlns:p14="http://schemas.microsoft.com/office/powerpoint/2010/main" val="1173931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3539430"/>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8 </a:t>
            </a:r>
            <a:r>
              <a:rPr lang="nl-NL" sz="2800" dirty="0">
                <a:solidFill>
                  <a:srgbClr val="002060"/>
                </a:solidFill>
              </a:rPr>
              <a:t>Totdat ten slotte Daniël – zijn naam is </a:t>
            </a:r>
            <a:r>
              <a:rPr lang="nl-NL" sz="2800" dirty="0" err="1">
                <a:solidFill>
                  <a:srgbClr val="002060"/>
                </a:solidFill>
              </a:rPr>
              <a:t>Beltsazar</a:t>
            </a:r>
            <a:r>
              <a:rPr lang="nl-NL" sz="2800" dirty="0">
                <a:solidFill>
                  <a:srgbClr val="002060"/>
                </a:solidFill>
              </a:rPr>
              <a:t>, naar de naam van mijn god – bij mij binnentrad, in wie ook de geest van de heilige goden is. Ik vertelde in tegenwoordigheid van hem de droom:</a:t>
            </a:r>
          </a:p>
          <a:p>
            <a:r>
              <a:rPr lang="nl-NL" sz="2800" dirty="0">
                <a:solidFill>
                  <a:srgbClr val="002060"/>
                </a:solidFill>
              </a:rPr>
              <a:t>9 </a:t>
            </a:r>
            <a:r>
              <a:rPr lang="nl-NL" sz="2800" dirty="0" err="1">
                <a:solidFill>
                  <a:srgbClr val="002060"/>
                </a:solidFill>
              </a:rPr>
              <a:t>Beltsazar</a:t>
            </a:r>
            <a:r>
              <a:rPr lang="nl-NL" sz="2800" dirty="0">
                <a:solidFill>
                  <a:srgbClr val="002060"/>
                </a:solidFill>
              </a:rPr>
              <a:t>, hoofd van de magiërs, aangezien ik weet dat de geest van de heilige goden in u is en dat geen enkele </a:t>
            </a:r>
            <a:r>
              <a:rPr lang="nl-NL" sz="2800" u="sng" dirty="0">
                <a:solidFill>
                  <a:srgbClr val="002060"/>
                </a:solidFill>
              </a:rPr>
              <a:t>verborgenheid</a:t>
            </a:r>
            <a:r>
              <a:rPr lang="nl-NL" sz="2800" dirty="0">
                <a:solidFill>
                  <a:srgbClr val="002060"/>
                </a:solidFill>
              </a:rPr>
              <a:t> voor u te moeilijk is, vertel mij de visioenen van mijn droom, die ik gezien heb, te weten de uitleg ervan</a:t>
            </a:r>
            <a:r>
              <a:rPr lang="nl-NL" sz="2800" dirty="0" smtClean="0">
                <a:solidFill>
                  <a:srgbClr val="002060"/>
                </a:solidFill>
              </a:rPr>
              <a:t>.</a:t>
            </a:r>
            <a:endParaRPr lang="nl-NL" sz="2800" dirty="0">
              <a:solidFill>
                <a:srgbClr val="002060"/>
              </a:solidFill>
            </a:endParaRPr>
          </a:p>
        </p:txBody>
      </p:sp>
      <p:sp>
        <p:nvSpPr>
          <p:cNvPr id="4" name="Tekstvak 3"/>
          <p:cNvSpPr txBox="1"/>
          <p:nvPr/>
        </p:nvSpPr>
        <p:spPr>
          <a:xfrm>
            <a:off x="4644738" y="5153891"/>
            <a:ext cx="2473036" cy="461665"/>
          </a:xfrm>
          <a:prstGeom prst="rect">
            <a:avLst/>
          </a:prstGeom>
          <a:noFill/>
          <a:ln w="12700">
            <a:solidFill>
              <a:schemeClr val="tx1"/>
            </a:solidFill>
          </a:ln>
        </p:spPr>
        <p:txBody>
          <a:bodyPr wrap="square" rtlCol="0">
            <a:spAutoFit/>
          </a:bodyPr>
          <a:lstStyle/>
          <a:p>
            <a:r>
              <a:rPr lang="nl-NL" sz="2400" dirty="0" smtClean="0"/>
              <a:t>&gt; 8x in Daniël 2</a:t>
            </a:r>
            <a:endParaRPr lang="nl-NL" sz="2400" dirty="0"/>
          </a:p>
        </p:txBody>
      </p:sp>
    </p:spTree>
    <p:extLst>
      <p:ext uri="{BB962C8B-B14F-4D97-AF65-F5344CB8AC3E}">
        <p14:creationId xmlns:p14="http://schemas.microsoft.com/office/powerpoint/2010/main" val="70539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1815882"/>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10 </a:t>
            </a:r>
            <a:r>
              <a:rPr lang="nl-NL" sz="2800" dirty="0">
                <a:solidFill>
                  <a:srgbClr val="002060"/>
                </a:solidFill>
              </a:rPr>
              <a:t>De visioenen nu die mij op mijn bed voor ogen kwamen, waren deze:</a:t>
            </a:r>
          </a:p>
          <a:p>
            <a:r>
              <a:rPr lang="nl-NL" sz="2800" dirty="0">
                <a:solidFill>
                  <a:srgbClr val="002060"/>
                </a:solidFill>
              </a:rPr>
              <a:t>Ik keek </a:t>
            </a:r>
            <a:r>
              <a:rPr lang="nl-NL" sz="2800" dirty="0" smtClean="0">
                <a:solidFill>
                  <a:srgbClr val="002060"/>
                </a:solidFill>
              </a:rPr>
              <a:t>toe, en </a:t>
            </a:r>
            <a:r>
              <a:rPr lang="nl-NL" sz="2800" dirty="0">
                <a:solidFill>
                  <a:srgbClr val="002060"/>
                </a:solidFill>
              </a:rPr>
              <a:t>zie, een </a:t>
            </a:r>
            <a:r>
              <a:rPr lang="nl-NL" sz="2800" dirty="0" smtClean="0">
                <a:solidFill>
                  <a:srgbClr val="002060"/>
                </a:solidFill>
              </a:rPr>
              <a:t>boom, midden </a:t>
            </a:r>
            <a:r>
              <a:rPr lang="nl-NL" sz="2800" dirty="0">
                <a:solidFill>
                  <a:srgbClr val="002060"/>
                </a:solidFill>
              </a:rPr>
              <a:t>op de aarde,</a:t>
            </a:r>
          </a:p>
          <a:p>
            <a:r>
              <a:rPr lang="nl-NL" sz="2800" dirty="0">
                <a:solidFill>
                  <a:srgbClr val="002060"/>
                </a:solidFill>
              </a:rPr>
              <a:t>groot was zijn hoogte</a:t>
            </a:r>
            <a:r>
              <a:rPr lang="nl-NL" sz="2800" dirty="0" smtClean="0">
                <a:solidFill>
                  <a:srgbClr val="002060"/>
                </a:solidFill>
              </a:rPr>
              <a:t>.</a:t>
            </a:r>
            <a:endParaRPr lang="nl-NL" sz="2800" dirty="0">
              <a:solidFill>
                <a:srgbClr val="002060"/>
              </a:solidFill>
            </a:endParaRPr>
          </a:p>
        </p:txBody>
      </p:sp>
      <p:pic>
        <p:nvPicPr>
          <p:cNvPr id="3" name="Afbeelding 2"/>
          <p:cNvPicPr>
            <a:picLocks noChangeAspect="1"/>
          </p:cNvPicPr>
          <p:nvPr/>
        </p:nvPicPr>
        <p:blipFill>
          <a:blip r:embed="rId2"/>
          <a:stretch>
            <a:fillRect/>
          </a:stretch>
        </p:blipFill>
        <p:spPr>
          <a:xfrm>
            <a:off x="8084126" y="2787107"/>
            <a:ext cx="3666642" cy="3877114"/>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17" y="5149535"/>
            <a:ext cx="5639587" cy="1514686"/>
          </a:xfrm>
          <a:prstGeom prst="rect">
            <a:avLst/>
          </a:prstGeom>
        </p:spPr>
      </p:pic>
    </p:spTree>
    <p:extLst>
      <p:ext uri="{BB962C8B-B14F-4D97-AF65-F5344CB8AC3E}">
        <p14:creationId xmlns:p14="http://schemas.microsoft.com/office/powerpoint/2010/main" val="5241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7" y="270163"/>
            <a:ext cx="11265402" cy="1384995"/>
          </a:xfrm>
          <a:prstGeom prst="rect">
            <a:avLst/>
          </a:prstGeom>
        </p:spPr>
        <p:txBody>
          <a:bodyPr wrap="square">
            <a:spAutoFit/>
          </a:bodyPr>
          <a:lstStyle/>
          <a:p>
            <a:r>
              <a:rPr lang="nl-NL" sz="2800" b="1" dirty="0" smtClean="0">
                <a:solidFill>
                  <a:srgbClr val="002060"/>
                </a:solidFill>
              </a:rPr>
              <a:t>Daniël 4</a:t>
            </a:r>
          </a:p>
          <a:p>
            <a:r>
              <a:rPr lang="nl-NL" sz="2800" dirty="0" smtClean="0">
                <a:solidFill>
                  <a:srgbClr val="002060"/>
                </a:solidFill>
              </a:rPr>
              <a:t>11 </a:t>
            </a:r>
            <a:r>
              <a:rPr lang="nl-NL" sz="2800" dirty="0">
                <a:solidFill>
                  <a:srgbClr val="002060"/>
                </a:solidFill>
              </a:rPr>
              <a:t>De boom werd groot en </a:t>
            </a:r>
            <a:r>
              <a:rPr lang="nl-NL" sz="2800" dirty="0" smtClean="0">
                <a:solidFill>
                  <a:srgbClr val="002060"/>
                </a:solidFill>
              </a:rPr>
              <a:t>sterk, zijn </a:t>
            </a:r>
            <a:r>
              <a:rPr lang="nl-NL" sz="2800" dirty="0">
                <a:solidFill>
                  <a:srgbClr val="002060"/>
                </a:solidFill>
              </a:rPr>
              <a:t>hoogte reikte tot de hemel</a:t>
            </a:r>
          </a:p>
          <a:p>
            <a:r>
              <a:rPr lang="nl-NL" sz="2800" dirty="0">
                <a:solidFill>
                  <a:srgbClr val="002060"/>
                </a:solidFill>
              </a:rPr>
              <a:t>en hij was te zien </a:t>
            </a:r>
            <a:r>
              <a:rPr lang="nl-NL" sz="2800" dirty="0" smtClean="0">
                <a:solidFill>
                  <a:srgbClr val="002060"/>
                </a:solidFill>
              </a:rPr>
              <a:t>tot </a:t>
            </a:r>
            <a:r>
              <a:rPr lang="nl-NL" sz="2800" dirty="0">
                <a:solidFill>
                  <a:srgbClr val="002060"/>
                </a:solidFill>
              </a:rPr>
              <a:t>aan het einde van heel de aarde</a:t>
            </a:r>
            <a:r>
              <a:rPr lang="nl-NL" sz="2800" dirty="0" smtClean="0">
                <a:solidFill>
                  <a:srgbClr val="002060"/>
                </a:solidFill>
              </a:rPr>
              <a:t>.</a:t>
            </a:r>
            <a:endParaRPr lang="nl-NL" sz="2800" dirty="0">
              <a:solidFill>
                <a:srgbClr val="002060"/>
              </a:solidFill>
            </a:endParaRPr>
          </a:p>
        </p:txBody>
      </p:sp>
      <p:pic>
        <p:nvPicPr>
          <p:cNvPr id="4" name="Afbeelding 3"/>
          <p:cNvPicPr>
            <a:picLocks noChangeAspect="1"/>
          </p:cNvPicPr>
          <p:nvPr/>
        </p:nvPicPr>
        <p:blipFill>
          <a:blip r:embed="rId2"/>
          <a:stretch>
            <a:fillRect/>
          </a:stretch>
        </p:blipFill>
        <p:spPr>
          <a:xfrm>
            <a:off x="6705563" y="3034144"/>
            <a:ext cx="5022308" cy="3348205"/>
          </a:xfrm>
          <a:prstGeom prst="rect">
            <a:avLst/>
          </a:prstGeom>
        </p:spPr>
      </p:pic>
    </p:spTree>
    <p:extLst>
      <p:ext uri="{BB962C8B-B14F-4D97-AF65-F5344CB8AC3E}">
        <p14:creationId xmlns:p14="http://schemas.microsoft.com/office/powerpoint/2010/main" val="1596312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12557</TotalTime>
  <Words>3001</Words>
  <Application>Microsoft Office PowerPoint</Application>
  <PresentationFormat>Breedbeeld</PresentationFormat>
  <Paragraphs>188</Paragraphs>
  <Slides>43</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43</vt:i4>
      </vt:variant>
    </vt:vector>
  </HeadingPairs>
  <TitlesOfParts>
    <vt:vector size="50" baseType="lpstr">
      <vt:lpstr>Arial</vt:lpstr>
      <vt:lpstr>Calibri</vt:lpstr>
      <vt:lpstr>Calibri Light</vt:lpstr>
      <vt:lpstr>Verdana</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472</cp:revision>
  <dcterms:created xsi:type="dcterms:W3CDTF">2017-10-24T20:34:00Z</dcterms:created>
  <dcterms:modified xsi:type="dcterms:W3CDTF">2019-01-20T12:22:26Z</dcterms:modified>
</cp:coreProperties>
</file>