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582" r:id="rId3"/>
    <p:sldId id="623" r:id="rId4"/>
    <p:sldId id="673" r:id="rId5"/>
    <p:sldId id="671" r:id="rId6"/>
    <p:sldId id="674" r:id="rId7"/>
    <p:sldId id="672" r:id="rId8"/>
    <p:sldId id="676" r:id="rId9"/>
    <p:sldId id="675" r:id="rId10"/>
    <p:sldId id="687" r:id="rId11"/>
    <p:sldId id="678" r:id="rId12"/>
    <p:sldId id="679" r:id="rId13"/>
    <p:sldId id="688" r:id="rId14"/>
    <p:sldId id="681" r:id="rId15"/>
    <p:sldId id="680" r:id="rId16"/>
    <p:sldId id="677" r:id="rId17"/>
    <p:sldId id="683" r:id="rId18"/>
    <p:sldId id="699" r:id="rId19"/>
    <p:sldId id="685" r:id="rId20"/>
    <p:sldId id="686" r:id="rId21"/>
    <p:sldId id="690" r:id="rId22"/>
    <p:sldId id="700" r:id="rId23"/>
    <p:sldId id="701" r:id="rId24"/>
    <p:sldId id="684" r:id="rId25"/>
    <p:sldId id="689" r:id="rId26"/>
    <p:sldId id="691" r:id="rId27"/>
    <p:sldId id="692" r:id="rId28"/>
    <p:sldId id="693" r:id="rId29"/>
    <p:sldId id="694" r:id="rId30"/>
    <p:sldId id="695" r:id="rId31"/>
    <p:sldId id="696" r:id="rId32"/>
    <p:sldId id="697" r:id="rId33"/>
    <p:sldId id="698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FFFF"/>
    <a:srgbClr val="FF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09" autoAdjust="0"/>
    <p:restoredTop sz="84302" autoAdjust="0"/>
  </p:normalViewPr>
  <p:slideViewPr>
    <p:cSldViewPr snapToGrid="0">
      <p:cViewPr varScale="1">
        <p:scale>
          <a:sx n="78" d="100"/>
          <a:sy n="78" d="100"/>
        </p:scale>
        <p:origin x="101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2-2-2020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0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2-2-2020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2-2-2020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2-2-2020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2-2-2020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7804" y="6024599"/>
            <a:ext cx="242011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nl-N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februari 2020</a:t>
            </a:r>
            <a:endParaRPr lang="nl-NL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Hendrik Ido Ambacht</a:t>
            </a:r>
            <a:endParaRPr lang="nl-NL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0" y="637250"/>
            <a:ext cx="11984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Saulus wordt Paulus</a:t>
            </a:r>
            <a:endParaRPr lang="nl-NL" sz="4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261" y="2219006"/>
            <a:ext cx="2871657" cy="27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Handelingen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8 </a:t>
            </a:r>
            <a:r>
              <a:rPr lang="nl-NL" sz="2600" dirty="0">
                <a:solidFill>
                  <a:srgbClr val="002060"/>
                </a:solidFill>
              </a:rPr>
              <a:t>Maar Elymas, de </a:t>
            </a:r>
            <a:r>
              <a:rPr lang="nl-NL" sz="2600" dirty="0" smtClean="0">
                <a:solidFill>
                  <a:srgbClr val="002060"/>
                </a:solidFill>
              </a:rPr>
              <a:t>magiër (want </a:t>
            </a:r>
            <a:r>
              <a:rPr lang="nl-NL" sz="2600" dirty="0">
                <a:solidFill>
                  <a:srgbClr val="002060"/>
                </a:solidFill>
              </a:rPr>
              <a:t>zo wordt zijn naam vertaald),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ging </a:t>
            </a:r>
            <a:r>
              <a:rPr lang="nl-NL" sz="2600" dirty="0">
                <a:solidFill>
                  <a:srgbClr val="002060"/>
                </a:solidFill>
              </a:rPr>
              <a:t>tegen hen in en probeerde de </a:t>
            </a:r>
            <a:r>
              <a:rPr lang="nl-NL" sz="2600" dirty="0" smtClean="0">
                <a:solidFill>
                  <a:srgbClr val="002060"/>
                </a:solidFill>
              </a:rPr>
              <a:t>proconsul van </a:t>
            </a:r>
            <a:r>
              <a:rPr lang="nl-NL" sz="2600" dirty="0">
                <a:solidFill>
                  <a:srgbClr val="002060"/>
                </a:solidFill>
              </a:rPr>
              <a:t>het geloof af te houden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133599" y="3589381"/>
            <a:ext cx="730696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een </a:t>
            </a:r>
            <a:r>
              <a:rPr lang="nl-NL" sz="2400" dirty="0" smtClean="0"/>
              <a:t>Jood en vijand van het geloof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/>
              <a:t>een heiden  die verlangde het woord van God te horen</a:t>
            </a:r>
          </a:p>
        </p:txBody>
      </p:sp>
    </p:spTree>
    <p:extLst>
      <p:ext uri="{BB962C8B-B14F-4D97-AF65-F5344CB8AC3E}">
        <p14:creationId xmlns:p14="http://schemas.microsoft.com/office/powerpoint/2010/main" val="1999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Handelingen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9 </a:t>
            </a:r>
            <a:r>
              <a:rPr lang="nl-NL" sz="2600" dirty="0">
                <a:solidFill>
                  <a:srgbClr val="002060"/>
                </a:solidFill>
              </a:rPr>
              <a:t>Maar </a:t>
            </a:r>
            <a:r>
              <a:rPr lang="nl-NL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Saulus </a:t>
            </a:r>
            <a:r>
              <a:rPr lang="nl-NL" sz="2600" dirty="0">
                <a:solidFill>
                  <a:srgbClr val="002060"/>
                </a:solidFill>
              </a:rPr>
              <a:t>(die ook </a:t>
            </a:r>
            <a:r>
              <a:rPr lang="nl-NL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Paulus</a:t>
            </a:r>
            <a:r>
              <a:rPr lang="nl-NL" sz="2600" dirty="0">
                <a:solidFill>
                  <a:srgbClr val="002060"/>
                </a:solidFill>
              </a:rPr>
              <a:t> genoemd wordt),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vervuld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met de Heilige Geest, keek hem doordringend aan, en zei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06" y="5201410"/>
            <a:ext cx="5312162" cy="117525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665837" y="3441100"/>
            <a:ext cx="439076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h</a:t>
            </a:r>
            <a:r>
              <a:rPr lang="nl-NL" sz="2400" dirty="0" smtClean="0"/>
              <a:t>ier: de naamsverwisseling</a:t>
            </a:r>
          </a:p>
        </p:txBody>
      </p:sp>
    </p:spTree>
    <p:extLst>
      <p:ext uri="{BB962C8B-B14F-4D97-AF65-F5344CB8AC3E}">
        <p14:creationId xmlns:p14="http://schemas.microsoft.com/office/powerpoint/2010/main" val="309708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Handelingen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9 </a:t>
            </a:r>
            <a:r>
              <a:rPr lang="nl-NL" sz="2600" dirty="0">
                <a:solidFill>
                  <a:srgbClr val="002060"/>
                </a:solidFill>
              </a:rPr>
              <a:t>Maar Saulus (die ook Paulus genoemd wordt),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vervuld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met de Heilige Geest, keek hem doordringend aan, en zei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91" y="2752017"/>
            <a:ext cx="6612292" cy="36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Handelingen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9 </a:t>
            </a:r>
            <a:r>
              <a:rPr lang="nl-NL" sz="2600" dirty="0">
                <a:solidFill>
                  <a:srgbClr val="002060"/>
                </a:solidFill>
              </a:rPr>
              <a:t>Maar Saulus (die ook Paulus genoemd wordt),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vervuld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met de Heilige Geest, keek hem doordringend aan, en zei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812323" y="3087678"/>
            <a:ext cx="966710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/>
              <a:t>Vanaf hier verandert ‘</a:t>
            </a:r>
            <a:r>
              <a:rPr lang="nl-NL" sz="2400" dirty="0" err="1" smtClean="0"/>
              <a:t>Saulus</a:t>
            </a:r>
            <a:r>
              <a:rPr lang="nl-NL" sz="2400" dirty="0" smtClean="0"/>
              <a:t>’ consequent in ‘Paulus’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/>
              <a:t>Paulus = apostel van de 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natiën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/>
              <a:t>Gods plan met de natiën: een onderbreking in Gods handelen met Israël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/>
              <a:t>Paulus = van dezelfde stam als ‘pauze’</a:t>
            </a:r>
          </a:p>
        </p:txBody>
      </p:sp>
    </p:spTree>
    <p:extLst>
      <p:ext uri="{BB962C8B-B14F-4D97-AF65-F5344CB8AC3E}">
        <p14:creationId xmlns:p14="http://schemas.microsoft.com/office/powerpoint/2010/main" val="294046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Handelingen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9 </a:t>
            </a:r>
            <a:r>
              <a:rPr lang="nl-NL" sz="2600" dirty="0">
                <a:solidFill>
                  <a:srgbClr val="002060"/>
                </a:solidFill>
              </a:rPr>
              <a:t>Maar Saulus (die ook Paulus genoemd wordt),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vervuld </a:t>
            </a:r>
            <a:r>
              <a:rPr lang="nl-NL" sz="2600" dirty="0">
                <a:solidFill>
                  <a:srgbClr val="002060"/>
                </a:solidFill>
              </a:rPr>
              <a:t>met de Heilige Geest, keek hem doordringend aan, en zei</a:t>
            </a:r>
            <a:r>
              <a:rPr lang="nl-NL" sz="2600" dirty="0" smtClean="0">
                <a:solidFill>
                  <a:srgbClr val="002060"/>
                </a:solidFill>
              </a:rPr>
              <a:t>:</a:t>
            </a:r>
            <a:endParaRPr lang="nl-NL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Handelingen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10 Zoon van de duivel, </a:t>
            </a:r>
            <a:r>
              <a:rPr lang="nl-NL" sz="2600" dirty="0">
                <a:solidFill>
                  <a:srgbClr val="002060"/>
                </a:solidFill>
              </a:rPr>
              <a:t>vol van alle bedrog en van alle sluwheid,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vijand </a:t>
            </a:r>
            <a:r>
              <a:rPr lang="nl-NL" sz="2600" dirty="0">
                <a:solidFill>
                  <a:srgbClr val="002060"/>
                </a:solidFill>
              </a:rPr>
              <a:t>van alle gerechtigheid,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zult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u er niet mee ophouden de rechte wegen van de Heere te verdraaien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92" y="4201297"/>
            <a:ext cx="9289305" cy="107264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92" y="5138017"/>
            <a:ext cx="9079117" cy="12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Handelingen 13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10 Zoon van de duivel,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vol van alle bedrog en van alle sluwheid,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vijand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van alle gerechtigheid,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zult </a:t>
            </a:r>
            <a:r>
              <a:rPr lang="nl-NL" sz="2600" dirty="0">
                <a:solidFill>
                  <a:srgbClr val="002060"/>
                </a:solidFill>
              </a:rPr>
              <a:t>u er niet mee </a:t>
            </a:r>
            <a:r>
              <a:rPr lang="nl-NL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ophouden</a:t>
            </a:r>
            <a:r>
              <a:rPr lang="nl-NL" sz="2600" dirty="0">
                <a:solidFill>
                  <a:srgbClr val="002060"/>
                </a:solidFill>
              </a:rPr>
              <a:t> de rechte wegen van de </a:t>
            </a:r>
            <a:r>
              <a:rPr lang="nl-NL" sz="2600" dirty="0" smtClean="0">
                <a:solidFill>
                  <a:srgbClr val="002060"/>
                </a:solidFill>
              </a:rPr>
              <a:t>Heer </a:t>
            </a:r>
            <a:r>
              <a:rPr lang="nl-NL" sz="2600" dirty="0">
                <a:solidFill>
                  <a:srgbClr val="002060"/>
                </a:solidFill>
              </a:rPr>
              <a:t>te verdraaien</a:t>
            </a:r>
            <a:r>
              <a:rPr lang="nl-NL" sz="2600" dirty="0" smtClean="0">
                <a:solidFill>
                  <a:srgbClr val="002060"/>
                </a:solidFill>
              </a:rPr>
              <a:t>?</a:t>
            </a:r>
            <a:endParaRPr lang="nl-NL" sz="2600" dirty="0">
              <a:solidFill>
                <a:srgbClr val="00206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5" y="5263978"/>
            <a:ext cx="11266167" cy="987189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1272746" y="5016843"/>
            <a:ext cx="2310713" cy="15693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2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Handelingen 13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10 Zoon van de duivel,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vol van alle bedrog en van alle sluwheid,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vijand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van alle gerechtigheid,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zult </a:t>
            </a:r>
            <a:r>
              <a:rPr lang="nl-NL" sz="2600" dirty="0">
                <a:solidFill>
                  <a:srgbClr val="002060"/>
                </a:solidFill>
              </a:rPr>
              <a:t>u er niet mee </a:t>
            </a:r>
            <a:r>
              <a:rPr lang="nl-NL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ophouden</a:t>
            </a:r>
            <a:r>
              <a:rPr lang="nl-NL" sz="2600" dirty="0">
                <a:solidFill>
                  <a:srgbClr val="002060"/>
                </a:solidFill>
              </a:rPr>
              <a:t> de rechte wegen van de </a:t>
            </a:r>
            <a:r>
              <a:rPr lang="nl-NL" sz="2600" dirty="0" smtClean="0">
                <a:solidFill>
                  <a:srgbClr val="002060"/>
                </a:solidFill>
              </a:rPr>
              <a:t>Heer </a:t>
            </a:r>
            <a:r>
              <a:rPr lang="nl-NL" sz="2600" dirty="0">
                <a:solidFill>
                  <a:srgbClr val="002060"/>
                </a:solidFill>
              </a:rPr>
              <a:t>te verdraaien</a:t>
            </a:r>
            <a:r>
              <a:rPr lang="nl-NL" sz="2600" dirty="0" smtClean="0">
                <a:solidFill>
                  <a:srgbClr val="002060"/>
                </a:solidFill>
              </a:rPr>
              <a:t>?</a:t>
            </a:r>
            <a:endParaRPr lang="nl-NL" sz="2600" dirty="0">
              <a:solidFill>
                <a:srgbClr val="00206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31" y="3106964"/>
            <a:ext cx="1623947" cy="159896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17" y="3106964"/>
            <a:ext cx="2977367" cy="1685534"/>
          </a:xfrm>
          <a:prstGeom prst="rect">
            <a:avLst/>
          </a:prstGeom>
        </p:spPr>
      </p:pic>
      <p:sp>
        <p:nvSpPr>
          <p:cNvPr id="13" name="Ovaal 12"/>
          <p:cNvSpPr/>
          <p:nvPr/>
        </p:nvSpPr>
        <p:spPr>
          <a:xfrm>
            <a:off x="4250724" y="3106964"/>
            <a:ext cx="741406" cy="6865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7961870" y="3106964"/>
            <a:ext cx="741406" cy="6865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8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Handelingen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11 </a:t>
            </a:r>
            <a:r>
              <a:rPr lang="nl-NL" sz="2600" dirty="0">
                <a:solidFill>
                  <a:srgbClr val="002060"/>
                </a:solidFill>
              </a:rPr>
              <a:t>En nu, zie, de hand van de Heere is tegen u en u zult blind zijn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de zon voor een tijd niet zien.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onmiddellijk viel er donkerheid en duisternis op hem, en rondlopend zocht hij naar mensen om hem bij de hand te leiden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688756" y="3693159"/>
            <a:ext cx="966710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/>
              <a:t>Elymas, de Jood, representeert het hele volk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/>
              <a:t>Met de komst van Paulus werd Israël terzijde gesteld</a:t>
            </a:r>
            <a:endParaRPr lang="nl-N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/>
              <a:t>Redding gaat naar de natiën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/>
              <a:t>Israël 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 een tijd</a:t>
            </a:r>
            <a:r>
              <a:rPr lang="nl-NL" sz="2400" dirty="0" smtClean="0"/>
              <a:t> verblind </a:t>
            </a:r>
            <a:r>
              <a:rPr lang="nl-NL" sz="2400" dirty="0" smtClean="0">
                <a:sym typeface="Wingdings" panose="05000000000000000000" pitchFamily="2" charset="2"/>
              </a:rPr>
              <a:t> </a:t>
            </a: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13125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6556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Johannes 12</a:t>
            </a:r>
          </a:p>
          <a:p>
            <a:r>
              <a:rPr lang="nl-NL" sz="2600" dirty="0" smtClean="0"/>
              <a:t>39 Vanwege </a:t>
            </a:r>
            <a:r>
              <a:rPr lang="nl-NL" sz="2600" dirty="0"/>
              <a:t>dit konden zij niet geloven, omdat </a:t>
            </a:r>
            <a:r>
              <a:rPr lang="nl-NL" sz="2600" dirty="0" smtClean="0"/>
              <a:t>Jesaja weer </a:t>
            </a:r>
            <a:r>
              <a:rPr lang="nl-NL" sz="2600" dirty="0"/>
              <a:t>zei:</a:t>
            </a:r>
          </a:p>
          <a:p>
            <a:r>
              <a:rPr lang="nl-NL" sz="2600" dirty="0" smtClean="0"/>
              <a:t>40 Hij </a:t>
            </a:r>
            <a:r>
              <a:rPr lang="nl-NL" sz="2600" dirty="0"/>
              <a:t>heeft </a:t>
            </a:r>
            <a:r>
              <a:rPr lang="nl-N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 ogen verblind </a:t>
            </a:r>
            <a:r>
              <a:rPr lang="nl-NL" sz="2600" dirty="0"/>
              <a:t>en hun hart versteend, </a:t>
            </a:r>
            <a:endParaRPr lang="nl-NL" sz="2600" dirty="0" smtClean="0"/>
          </a:p>
          <a:p>
            <a:r>
              <a:rPr lang="nl-NL" sz="2600" dirty="0" smtClean="0"/>
              <a:t>dat </a:t>
            </a:r>
            <a:r>
              <a:rPr lang="nl-NL" sz="2600" dirty="0"/>
              <a:t>zij </a:t>
            </a:r>
            <a:r>
              <a:rPr lang="nl-N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niet met hun ogen zullen waarnemen</a:t>
            </a:r>
            <a:r>
              <a:rPr lang="nl-NL" sz="2600" dirty="0"/>
              <a:t>, </a:t>
            </a:r>
            <a:r>
              <a:rPr lang="nl-NL" sz="2600" dirty="0" smtClean="0"/>
              <a:t>met </a:t>
            </a:r>
            <a:r>
              <a:rPr lang="nl-NL" sz="2600" dirty="0"/>
              <a:t>hun hart zouden verstaan, en zij zich zullen omkeren, en Ik hen gezond zou </a:t>
            </a:r>
            <a:r>
              <a:rPr lang="nl-NL" sz="2600" dirty="0" smtClean="0"/>
              <a:t>maken.</a:t>
            </a:r>
          </a:p>
          <a:p>
            <a:r>
              <a:rPr lang="nl-NL" sz="2600" dirty="0"/>
              <a:t>	</a:t>
            </a:r>
            <a:r>
              <a:rPr lang="nl-NL" sz="2600" dirty="0" smtClean="0"/>
              <a:t>								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7242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Handelingen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4 </a:t>
            </a:r>
            <a:r>
              <a:rPr lang="nl-NL" sz="2600" dirty="0">
                <a:solidFill>
                  <a:srgbClr val="002060"/>
                </a:solidFill>
              </a:rPr>
              <a:t>Zij </a:t>
            </a:r>
            <a:r>
              <a:rPr lang="nl-NL" sz="2600" dirty="0" smtClean="0">
                <a:solidFill>
                  <a:srgbClr val="002060"/>
                </a:solidFill>
              </a:rPr>
              <a:t>dan </a:t>
            </a:r>
            <a:r>
              <a:rPr lang="nl-NL" sz="2600" i="1" dirty="0" smtClean="0">
                <a:solidFill>
                  <a:srgbClr val="002060"/>
                </a:solidFill>
              </a:rPr>
              <a:t>(=Barnabas en Paulus)</a:t>
            </a:r>
            <a:r>
              <a:rPr lang="nl-NL" sz="2600" dirty="0" smtClean="0">
                <a:solidFill>
                  <a:srgbClr val="002060"/>
                </a:solidFill>
              </a:rPr>
              <a:t>, </a:t>
            </a:r>
            <a:r>
              <a:rPr lang="nl-NL" sz="2600" dirty="0">
                <a:solidFill>
                  <a:srgbClr val="002060"/>
                </a:solidFill>
              </a:rPr>
              <a:t>uitgezonden door de Heilige Geest,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vertrokken </a:t>
            </a:r>
            <a:r>
              <a:rPr lang="nl-NL" sz="2600" dirty="0">
                <a:solidFill>
                  <a:srgbClr val="002060"/>
                </a:solidFill>
              </a:rPr>
              <a:t>naar </a:t>
            </a:r>
            <a:r>
              <a:rPr lang="nl-NL" sz="2600" dirty="0" err="1">
                <a:solidFill>
                  <a:srgbClr val="002060"/>
                </a:solidFill>
              </a:rPr>
              <a:t>Seleucië</a:t>
            </a:r>
            <a:r>
              <a:rPr lang="nl-NL" sz="2600" dirty="0">
                <a:solidFill>
                  <a:srgbClr val="002060"/>
                </a:solidFill>
              </a:rPr>
              <a:t> en voeren vandaar naar Cyprus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513" y="2418835"/>
            <a:ext cx="5329881" cy="399741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309816" y="3385752"/>
            <a:ext cx="388002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/>
              <a:t>Paulus’ eerste zendingsreis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6944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6556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Romeinen 10</a:t>
            </a:r>
          </a:p>
          <a:p>
            <a:r>
              <a:rPr lang="nl-NL" sz="2600" dirty="0"/>
              <a:t>8 zoals er geschreven staat: God geeft aan hen een geest van verdoving, </a:t>
            </a:r>
          </a:p>
          <a:p>
            <a:r>
              <a:rPr lang="nl-N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ogen om niet te kijken </a:t>
            </a:r>
            <a:r>
              <a:rPr lang="nl-NL" sz="2600" dirty="0"/>
              <a:t>en oren om niet te horen, tot op de dag van </a:t>
            </a:r>
            <a:r>
              <a:rPr lang="nl-NL" sz="2600" dirty="0" smtClean="0"/>
              <a:t>vandaag</a:t>
            </a:r>
            <a:r>
              <a:rPr lang="nl-NL" sz="2600" dirty="0"/>
              <a:t> </a:t>
            </a:r>
            <a:r>
              <a:rPr lang="nl-NL" sz="2600" dirty="0" smtClean="0"/>
              <a:t>(…)									</a:t>
            </a:r>
          </a:p>
          <a:p>
            <a:r>
              <a:rPr lang="nl-NL" sz="2600" dirty="0" smtClean="0"/>
              <a:t>10 Laten </a:t>
            </a:r>
            <a:r>
              <a:rPr lang="nl-N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 ogen </a:t>
            </a:r>
            <a:r>
              <a:rPr lang="nl-N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duister gemaakt </a:t>
            </a:r>
            <a:r>
              <a:rPr lang="nl-NL" sz="2600" dirty="0" smtClean="0"/>
              <a:t>worden</a:t>
            </a:r>
            <a:r>
              <a:rPr lang="nl-NL" sz="2600" dirty="0"/>
              <a:t> </a:t>
            </a:r>
            <a:r>
              <a:rPr lang="nl-NL" sz="2600" dirty="0" smtClean="0"/>
              <a:t>(…)</a:t>
            </a:r>
            <a:endParaRPr lang="nl-NL" sz="2600" dirty="0"/>
          </a:p>
          <a:p>
            <a:endParaRPr lang="nl-NL" sz="2600" dirty="0"/>
          </a:p>
          <a:p>
            <a:r>
              <a:rPr lang="nl-NL" sz="2600" dirty="0" smtClean="0"/>
              <a:t> </a:t>
            </a:r>
            <a:r>
              <a:rPr lang="nl-NL" sz="2600" i="1" dirty="0" smtClean="0"/>
              <a:t>(vgl. Jes.6:9-10, 29:10)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32519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Handelingen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11 </a:t>
            </a:r>
            <a:r>
              <a:rPr lang="nl-NL" sz="2600" dirty="0">
                <a:solidFill>
                  <a:srgbClr val="002060"/>
                </a:solidFill>
              </a:rPr>
              <a:t>En nu, zie, de hand van de Heere is tegen u en u zult blind zijn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de zon voor een tijd niet zien.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onmiddellijk viel er donkerheid en duisternis op hem, en rondlopend zocht hij naar mensen om hem bij de hand te leiden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688756" y="3693159"/>
            <a:ext cx="8480855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Handelingen 9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8 </a:t>
            </a:r>
            <a:r>
              <a:rPr lang="nl-NL" sz="2400" dirty="0"/>
              <a:t>En </a:t>
            </a:r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Saulus </a:t>
            </a:r>
            <a:r>
              <a:rPr lang="nl-NL" sz="2400" dirty="0"/>
              <a:t>stond op van de grond; en toen hij zijn ogen opendeed, </a:t>
            </a:r>
            <a:endParaRPr lang="nl-NL" sz="2400" dirty="0" smtClean="0"/>
          </a:p>
          <a:p>
            <a:r>
              <a:rPr lang="nl-NL" sz="2400" dirty="0" smtClean="0"/>
              <a:t>zag </a:t>
            </a:r>
            <a:r>
              <a:rPr lang="nl-NL" sz="2400" dirty="0"/>
              <a:t>hij niemand. </a:t>
            </a:r>
            <a:endParaRPr lang="nl-NL" sz="2400" dirty="0" smtClean="0"/>
          </a:p>
          <a:p>
            <a:r>
              <a:rPr lang="nl-NL" sz="2400" dirty="0" smtClean="0"/>
              <a:t>En </a:t>
            </a:r>
            <a:r>
              <a:rPr lang="nl-NL" sz="2400" dirty="0"/>
              <a:t>zij leidden hem bij de hand en brachten hem naar Damascus.</a:t>
            </a:r>
          </a:p>
          <a:p>
            <a:r>
              <a:rPr lang="nl-NL" sz="2400" dirty="0" smtClean="0"/>
              <a:t>9 </a:t>
            </a:r>
            <a:r>
              <a:rPr lang="nl-NL" sz="2400" dirty="0"/>
              <a:t>En </a:t>
            </a:r>
            <a:r>
              <a:rPr lang="nl-NL" sz="2400" dirty="0" smtClean="0"/>
              <a:t>hij kon drie dagen </a:t>
            </a:r>
            <a:r>
              <a:rPr lang="nl-NL" sz="2400" dirty="0"/>
              <a:t>niet </a:t>
            </a:r>
            <a:r>
              <a:rPr lang="nl-NL" sz="2400" dirty="0" smtClean="0"/>
              <a:t>zien (…)</a:t>
            </a:r>
          </a:p>
        </p:txBody>
      </p:sp>
    </p:spTree>
    <p:extLst>
      <p:ext uri="{BB962C8B-B14F-4D97-AF65-F5344CB8AC3E}">
        <p14:creationId xmlns:p14="http://schemas.microsoft.com/office/powerpoint/2010/main" val="55635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Handelingen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11 </a:t>
            </a:r>
            <a:r>
              <a:rPr lang="nl-NL" sz="2600" dirty="0">
                <a:solidFill>
                  <a:srgbClr val="002060"/>
                </a:solidFill>
              </a:rPr>
              <a:t>En nu, zie, de hand van de Heere is tegen u en u zult blind zijn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de zon voor een tijd niet zien.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onmiddellijk viel er donkerheid en duisternis op hem, en rondlopend zocht hij naar mensen om hem bij de hand te leiden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688756" y="3371883"/>
            <a:ext cx="9098693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Handelingen 9</a:t>
            </a: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 smtClean="0"/>
              <a:t>(…)</a:t>
            </a:r>
          </a:p>
          <a:p>
            <a:r>
              <a:rPr lang="nl-NL" sz="2400" dirty="0" smtClean="0"/>
              <a:t>17 </a:t>
            </a:r>
            <a:r>
              <a:rPr lang="nl-NL" sz="2400" dirty="0"/>
              <a:t>En Ananias ging heen en ging het huis binnen; en </a:t>
            </a:r>
            <a:r>
              <a:rPr lang="nl-NL" sz="2400" dirty="0" smtClean="0"/>
              <a:t>(…) hij zei: </a:t>
            </a:r>
            <a:r>
              <a:rPr lang="nl-NL" sz="2400" dirty="0"/>
              <a:t>Saul, broeder, de Heere heeft mij gezonden, namelijk Jezus, </a:t>
            </a:r>
            <a:r>
              <a:rPr lang="nl-NL" sz="2400" dirty="0" smtClean="0"/>
              <a:t>(…) opdat </a:t>
            </a:r>
            <a:r>
              <a:rPr lang="nl-NL" sz="2400" dirty="0"/>
              <a:t>u weer ziende zou worden en met de Heilige Geest vervuld zou worden.</a:t>
            </a:r>
          </a:p>
          <a:p>
            <a:r>
              <a:rPr lang="nl-NL" sz="2400" dirty="0" smtClean="0"/>
              <a:t>18 </a:t>
            </a:r>
            <a:r>
              <a:rPr lang="nl-NL" sz="2400" dirty="0"/>
              <a:t>En meteen vielen hem als het ware schellen van de ogen, en onmiddellijk werd hij weer </a:t>
            </a:r>
            <a:r>
              <a:rPr lang="nl-NL" sz="2400" dirty="0" smtClean="0"/>
              <a:t>ziende (…)</a:t>
            </a:r>
          </a:p>
        </p:txBody>
      </p:sp>
    </p:spTree>
    <p:extLst>
      <p:ext uri="{BB962C8B-B14F-4D97-AF65-F5344CB8AC3E}">
        <p14:creationId xmlns:p14="http://schemas.microsoft.com/office/powerpoint/2010/main" val="25511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Handelingen 13</a:t>
            </a:r>
          </a:p>
          <a:p>
            <a:r>
              <a:rPr lang="nl-NL" sz="2600" dirty="0">
                <a:solidFill>
                  <a:srgbClr val="002060"/>
                </a:solidFill>
              </a:rPr>
              <a:t>12 Toen de </a:t>
            </a:r>
            <a:r>
              <a:rPr lang="nl-NL" sz="2600" dirty="0" smtClean="0">
                <a:solidFill>
                  <a:srgbClr val="002060"/>
                </a:solidFill>
              </a:rPr>
              <a:t>proconsul zag </a:t>
            </a:r>
            <a:r>
              <a:rPr lang="nl-NL" sz="2600" dirty="0">
                <a:solidFill>
                  <a:srgbClr val="002060"/>
                </a:solidFill>
              </a:rPr>
              <a:t>wat er gebeurd was, geloofde hij,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hij stond versteld </a:t>
            </a:r>
            <a:r>
              <a:rPr lang="nl-NL" sz="2600" dirty="0">
                <a:solidFill>
                  <a:srgbClr val="002060"/>
                </a:solidFill>
              </a:rPr>
              <a:t>over </a:t>
            </a:r>
            <a:r>
              <a:rPr lang="nl-NL" sz="2600" dirty="0" smtClean="0">
                <a:solidFill>
                  <a:srgbClr val="002060"/>
                </a:solidFill>
              </a:rPr>
              <a:t>het onderwijs van </a:t>
            </a:r>
            <a:r>
              <a:rPr lang="nl-NL" sz="2600" dirty="0">
                <a:solidFill>
                  <a:srgbClr val="002060"/>
                </a:solidFill>
              </a:rPr>
              <a:t>de </a:t>
            </a:r>
            <a:r>
              <a:rPr lang="nl-NL" sz="2600" dirty="0" smtClean="0">
                <a:solidFill>
                  <a:srgbClr val="002060"/>
                </a:solidFill>
              </a:rPr>
              <a:t>Heer.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688756" y="3693159"/>
            <a:ext cx="933347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 dirty="0" smtClean="0"/>
              <a:t>Welk onderwijs?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 smtClean="0"/>
              <a:t>Het ‘aanschouwelijk onderwijs’ dat Paulus met zijn daad illustreert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 smtClean="0"/>
              <a:t>En waarvan hij spreekt in al zijn brieven </a:t>
            </a:r>
            <a:r>
              <a:rPr lang="nl-NL" sz="2400" dirty="0" smtClean="0">
                <a:sym typeface="Wingdings" panose="05000000000000000000" pitchFamily="2" charset="2"/>
              </a:rPr>
              <a:t></a:t>
            </a: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404355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6556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Handelingen 13</a:t>
            </a:r>
          </a:p>
          <a:p>
            <a:r>
              <a:rPr lang="nl-NL" sz="2600" dirty="0" smtClean="0"/>
              <a:t>46 Paulus, </a:t>
            </a:r>
            <a:r>
              <a:rPr lang="nl-NL" sz="2600" dirty="0"/>
              <a:t>echter, en </a:t>
            </a:r>
            <a:r>
              <a:rPr lang="nl-NL" sz="2600" dirty="0" smtClean="0"/>
              <a:t>Barnabas </a:t>
            </a:r>
            <a:r>
              <a:rPr lang="nl-NL" sz="2600" dirty="0"/>
              <a:t>zeiden vrijmoedig: </a:t>
            </a:r>
            <a:endParaRPr lang="nl-NL" sz="2600" dirty="0" smtClean="0"/>
          </a:p>
          <a:p>
            <a:r>
              <a:rPr lang="nl-NL" sz="2600" dirty="0" smtClean="0"/>
              <a:t>Het </a:t>
            </a:r>
            <a:r>
              <a:rPr lang="nl-NL" sz="2600" dirty="0"/>
              <a:t>was noodzakelijk, dat eerst tot jullie het woord van </a:t>
            </a:r>
            <a:r>
              <a:rPr lang="nl-NL" sz="2600" dirty="0" smtClean="0"/>
              <a:t>God werd </a:t>
            </a:r>
            <a:r>
              <a:rPr lang="nl-NL" sz="2600" dirty="0"/>
              <a:t>gesproken. </a:t>
            </a:r>
            <a:r>
              <a:rPr lang="nl-NL" sz="2600" dirty="0" smtClean="0"/>
              <a:t>Maar omdat jullie het </a:t>
            </a:r>
            <a:r>
              <a:rPr lang="nl-NL" sz="2600" dirty="0"/>
              <a:t>wegstoten, </a:t>
            </a:r>
            <a:endParaRPr lang="nl-NL" sz="2600" dirty="0" smtClean="0"/>
          </a:p>
          <a:p>
            <a:r>
              <a:rPr lang="nl-NL" sz="2600" dirty="0" smtClean="0"/>
              <a:t>en </a:t>
            </a:r>
            <a:r>
              <a:rPr lang="nl-NL" sz="2600" dirty="0"/>
              <a:t>jullie jezelf het </a:t>
            </a:r>
            <a:r>
              <a:rPr lang="nl-NL" sz="2600" dirty="0" err="1" smtClean="0"/>
              <a:t>aeonische</a:t>
            </a:r>
            <a:r>
              <a:rPr lang="nl-NL" sz="2600" dirty="0" smtClean="0"/>
              <a:t> leven niet </a:t>
            </a:r>
            <a:r>
              <a:rPr lang="nl-NL" sz="2600" dirty="0"/>
              <a:t>waardig oordelen, </a:t>
            </a:r>
            <a:endParaRPr lang="nl-NL" sz="2600" dirty="0" smtClean="0"/>
          </a:p>
          <a:p>
            <a:r>
              <a:rPr lang="nl-NL" sz="2600" dirty="0" smtClean="0"/>
              <a:t>neem </a:t>
            </a:r>
            <a:r>
              <a:rPr lang="nl-NL" sz="2600" dirty="0"/>
              <a:t>waar! wij keren ons tot de </a:t>
            </a:r>
            <a:r>
              <a:rPr lang="nl-NL" sz="2600" dirty="0" smtClean="0"/>
              <a:t>natiën.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26240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65564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Romeinen 11</a:t>
            </a:r>
          </a:p>
          <a:p>
            <a:r>
              <a:rPr lang="nl-NL" sz="2600" dirty="0" smtClean="0"/>
              <a:t>11 Ik </a:t>
            </a:r>
            <a:r>
              <a:rPr lang="nl-NL" sz="2600" dirty="0"/>
              <a:t>zeg dan: Struikelen zij </a:t>
            </a:r>
            <a:r>
              <a:rPr lang="nl-NL" sz="2600" dirty="0" smtClean="0"/>
              <a:t>soms, opdat </a:t>
            </a:r>
            <a:r>
              <a:rPr lang="nl-NL" sz="2600" dirty="0"/>
              <a:t>zij zouden vallen? </a:t>
            </a:r>
            <a:endParaRPr lang="nl-NL" sz="2600" dirty="0" smtClean="0"/>
          </a:p>
          <a:p>
            <a:r>
              <a:rPr lang="nl-NL" sz="2600" dirty="0" smtClean="0"/>
              <a:t>Moge het </a:t>
            </a:r>
            <a:r>
              <a:rPr lang="nl-NL" sz="2600" dirty="0"/>
              <a:t>niet gebeuren! </a:t>
            </a:r>
            <a:endParaRPr lang="nl-NL" sz="2600" dirty="0" smtClean="0"/>
          </a:p>
          <a:p>
            <a:r>
              <a:rPr lang="nl-NL" sz="2600" dirty="0" smtClean="0"/>
              <a:t>Maar </a:t>
            </a:r>
            <a:r>
              <a:rPr lang="nl-NL" sz="2600" dirty="0"/>
              <a:t>in </a:t>
            </a:r>
            <a:r>
              <a:rPr lang="nl-NL" sz="2600" dirty="0" smtClean="0"/>
              <a:t>hun misstap </a:t>
            </a:r>
            <a:r>
              <a:rPr lang="nl-NL" sz="2600" dirty="0"/>
              <a:t>is de redding voor </a:t>
            </a:r>
            <a:r>
              <a:rPr lang="nl-NL" sz="2600" dirty="0" smtClean="0"/>
              <a:t>de natiën</a:t>
            </a:r>
            <a:r>
              <a:rPr lang="nl-NL" sz="2600" dirty="0"/>
              <a:t>, </a:t>
            </a:r>
            <a:endParaRPr lang="nl-NL" sz="2600" dirty="0" smtClean="0"/>
          </a:p>
          <a:p>
            <a:r>
              <a:rPr lang="nl-NL" sz="2600" dirty="0" smtClean="0"/>
              <a:t>om </a:t>
            </a:r>
            <a:r>
              <a:rPr lang="nl-NL" sz="2600" dirty="0"/>
              <a:t>hen jaloers </a:t>
            </a:r>
            <a:r>
              <a:rPr lang="nl-NL" sz="2600" dirty="0" smtClean="0"/>
              <a:t>te maken</a:t>
            </a:r>
            <a:r>
              <a:rPr lang="nl-NL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87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6556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Romeinen 11</a:t>
            </a:r>
          </a:p>
          <a:p>
            <a:r>
              <a:rPr lang="nl-NL" sz="2600" dirty="0" smtClean="0"/>
              <a:t>12 En </a:t>
            </a:r>
            <a:r>
              <a:rPr lang="nl-NL" sz="2600" dirty="0"/>
              <a:t>indien hun misstap </a:t>
            </a:r>
            <a:r>
              <a:rPr lang="nl-NL" sz="2600" dirty="0" smtClean="0"/>
              <a:t>de rijkdom </a:t>
            </a:r>
            <a:r>
              <a:rPr lang="nl-NL" sz="2600" dirty="0"/>
              <a:t>van de wereld is </a:t>
            </a:r>
            <a:endParaRPr lang="nl-NL" sz="2600" dirty="0" smtClean="0"/>
          </a:p>
          <a:p>
            <a:r>
              <a:rPr lang="nl-NL" sz="2600" dirty="0" smtClean="0"/>
              <a:t>en hun </a:t>
            </a:r>
            <a:r>
              <a:rPr lang="nl-NL" sz="2600" dirty="0"/>
              <a:t>vermindering de </a:t>
            </a:r>
            <a:r>
              <a:rPr lang="nl-NL" sz="2600" dirty="0" smtClean="0"/>
              <a:t>rijkdom van </a:t>
            </a:r>
            <a:r>
              <a:rPr lang="nl-NL" sz="2600" dirty="0"/>
              <a:t>de natiën, </a:t>
            </a:r>
            <a:endParaRPr lang="nl-NL" sz="2600" dirty="0" smtClean="0"/>
          </a:p>
          <a:p>
            <a:r>
              <a:rPr lang="nl-NL" sz="2600" dirty="0" smtClean="0"/>
              <a:t>hoeveel </a:t>
            </a:r>
            <a:r>
              <a:rPr lang="nl-NL" sz="2600" dirty="0"/>
              <a:t>te </a:t>
            </a:r>
            <a:r>
              <a:rPr lang="nl-NL" sz="2600" dirty="0" smtClean="0"/>
              <a:t>meer hun </a:t>
            </a:r>
            <a:r>
              <a:rPr lang="nl-NL" sz="2600" dirty="0"/>
              <a:t>compleet-making</a:t>
            </a:r>
            <a:r>
              <a:rPr lang="nl-NL" sz="2600" dirty="0" smtClean="0"/>
              <a:t>!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29253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6556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Romeinen 11</a:t>
            </a:r>
          </a:p>
          <a:p>
            <a:r>
              <a:rPr lang="nl-NL" sz="2600" dirty="0" smtClean="0"/>
              <a:t>(…)</a:t>
            </a:r>
          </a:p>
          <a:p>
            <a:r>
              <a:rPr lang="nl-NL" sz="2600" dirty="0" smtClean="0"/>
              <a:t>15 </a:t>
            </a:r>
            <a:r>
              <a:rPr lang="nl-NL" sz="2600" dirty="0"/>
              <a:t>Want indien </a:t>
            </a:r>
            <a:r>
              <a:rPr lang="nl-NL" sz="2600" dirty="0" smtClean="0"/>
              <a:t>hun verwerping de </a:t>
            </a:r>
            <a:r>
              <a:rPr lang="nl-NL" sz="2600" dirty="0"/>
              <a:t>verzoening van </a:t>
            </a:r>
            <a:r>
              <a:rPr lang="nl-NL" sz="2600" dirty="0" smtClean="0"/>
              <a:t>de wereld </a:t>
            </a:r>
            <a:r>
              <a:rPr lang="nl-NL" sz="2600" dirty="0"/>
              <a:t>is, </a:t>
            </a:r>
            <a:endParaRPr lang="nl-NL" sz="2600" dirty="0" smtClean="0"/>
          </a:p>
          <a:p>
            <a:r>
              <a:rPr lang="nl-NL" sz="2600" dirty="0" smtClean="0"/>
              <a:t>wat </a:t>
            </a:r>
            <a:r>
              <a:rPr lang="nl-NL" sz="2600" dirty="0"/>
              <a:t>zal de </a:t>
            </a:r>
            <a:r>
              <a:rPr lang="nl-NL" sz="2600" dirty="0" smtClean="0"/>
              <a:t>aanneming </a:t>
            </a:r>
            <a:r>
              <a:rPr lang="nl-NL" sz="2600" dirty="0"/>
              <a:t>anders zijn dan </a:t>
            </a:r>
            <a:r>
              <a:rPr lang="nl-NL" sz="2600" dirty="0" smtClean="0"/>
              <a:t>leven uit </a:t>
            </a:r>
            <a:r>
              <a:rPr lang="nl-NL" sz="2600" dirty="0"/>
              <a:t>de doden</a:t>
            </a:r>
            <a:r>
              <a:rPr lang="nl-NL" sz="2600" dirty="0" smtClean="0"/>
              <a:t>?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6868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6556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Hosea 5</a:t>
            </a:r>
          </a:p>
          <a:p>
            <a:r>
              <a:rPr lang="nl-NL" sz="2600" dirty="0" smtClean="0"/>
              <a:t>15 Ik </a:t>
            </a:r>
            <a:r>
              <a:rPr lang="nl-NL" sz="2600" dirty="0"/>
              <a:t>zal heengaan en terugkeren naar mijn plaats, </a:t>
            </a:r>
            <a:endParaRPr lang="nl-NL" sz="2600" dirty="0" smtClean="0"/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totdat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zij schuld zullen erkennen, en mijn aangezicht zoeken.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hun benauwdheid zullen zij vroeg naar Mij zoeken.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688756" y="3693159"/>
            <a:ext cx="933347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 dirty="0" smtClean="0"/>
              <a:t>Spreekt van onze tijd: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 smtClean="0"/>
              <a:t>Christus verborgen in de hemel, teruggekeerd naar ‘Zijn plaats’</a:t>
            </a:r>
          </a:p>
        </p:txBody>
      </p:sp>
    </p:spTree>
    <p:extLst>
      <p:ext uri="{BB962C8B-B14F-4D97-AF65-F5344CB8AC3E}">
        <p14:creationId xmlns:p14="http://schemas.microsoft.com/office/powerpoint/2010/main" val="356212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6556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Hosea 5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15 Ik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zal heengaan en terugkeren naar mijn plaats,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/>
              <a:t>totdat </a:t>
            </a:r>
            <a:r>
              <a:rPr lang="nl-NL" sz="2600" dirty="0"/>
              <a:t>zij schuld zullen erkennen, en mijn aangezicht zoeken. </a:t>
            </a:r>
            <a:endParaRPr lang="nl-NL" sz="2600" dirty="0" smtClean="0"/>
          </a:p>
          <a:p>
            <a:r>
              <a:rPr lang="nl-NL" sz="2600" dirty="0" smtClean="0"/>
              <a:t>In </a:t>
            </a:r>
            <a:r>
              <a:rPr lang="nl-NL" sz="2600" dirty="0"/>
              <a:t>hun benauwdheid zullen zij vroeg naar Mij zoeken.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688757" y="3693159"/>
            <a:ext cx="712161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/>
              <a:t>‘de tijd</a:t>
            </a:r>
            <a:r>
              <a:rPr lang="nl-NL" sz="2400" dirty="0"/>
              <a:t> </a:t>
            </a:r>
            <a:r>
              <a:rPr lang="nl-NL" sz="2400" dirty="0" smtClean="0"/>
              <a:t>van benauwdheid voor Jakob (Jer.30:7)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d</a:t>
            </a:r>
            <a:r>
              <a:rPr lang="nl-NL" sz="2400" dirty="0" smtClean="0"/>
              <a:t>e grote verdrukking (Matth.24:21)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/>
              <a:t>Wanneer zij in hun uiterste nood de naam van JAHWEH zullen aanroepen (Joël 2:32; Zach.13:9)</a:t>
            </a:r>
          </a:p>
        </p:txBody>
      </p:sp>
    </p:spTree>
    <p:extLst>
      <p:ext uri="{BB962C8B-B14F-4D97-AF65-F5344CB8AC3E}">
        <p14:creationId xmlns:p14="http://schemas.microsoft.com/office/powerpoint/2010/main" val="172617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8904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Handelingen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5 En toen zij in </a:t>
            </a:r>
            <a:r>
              <a:rPr lang="nl-NL" sz="2600" dirty="0" err="1" smtClean="0">
                <a:solidFill>
                  <a:srgbClr val="002060"/>
                </a:solidFill>
              </a:rPr>
              <a:t>Salamis</a:t>
            </a:r>
            <a:r>
              <a:rPr lang="nl-NL" sz="2600" dirty="0" smtClean="0">
                <a:solidFill>
                  <a:srgbClr val="002060"/>
                </a:solidFill>
              </a:rPr>
              <a:t> gekomen waren, verkondigden zij het Woord van God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in de synagogen van de Joden; en zij hadden bovendien Johannes als assistent.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583" y="2499152"/>
            <a:ext cx="5255741" cy="394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6556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Hosea 6</a:t>
            </a:r>
          </a:p>
          <a:p>
            <a:r>
              <a:rPr lang="nl-NL" sz="2600" dirty="0" smtClean="0"/>
              <a:t>1 Komt</a:t>
            </a:r>
            <a:r>
              <a:rPr lang="nl-NL" sz="2600" dirty="0"/>
              <a:t>! en laten wij terugkeren tot </a:t>
            </a:r>
            <a:r>
              <a:rPr lang="nl-NL" sz="2600" dirty="0" smtClean="0"/>
              <a:t>JAHWEH! </a:t>
            </a:r>
          </a:p>
          <a:p>
            <a:r>
              <a:rPr lang="nl-NL" sz="2600" dirty="0" smtClean="0"/>
              <a:t>Want </a:t>
            </a:r>
            <a:r>
              <a:rPr lang="nl-NL" sz="2600" dirty="0"/>
              <a:t>Hij heeft in stukken gescheurd, en Hij zal ons genezen. </a:t>
            </a:r>
            <a:endParaRPr lang="nl-NL" sz="2600" dirty="0" smtClean="0"/>
          </a:p>
          <a:p>
            <a:r>
              <a:rPr lang="nl-NL" sz="2600" dirty="0" smtClean="0"/>
              <a:t>Hij </a:t>
            </a:r>
            <a:r>
              <a:rPr lang="nl-NL" sz="2600" dirty="0"/>
              <a:t>slaat, en Hij zal ons verbinden</a:t>
            </a:r>
            <a:r>
              <a:rPr lang="nl-NL" sz="2600" dirty="0" smtClean="0"/>
              <a:t>.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96500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6556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Hosea 6</a:t>
            </a:r>
          </a:p>
          <a:p>
            <a:r>
              <a:rPr lang="nl-NL" sz="2600" dirty="0" smtClean="0"/>
              <a:t>2 Hij </a:t>
            </a:r>
            <a:r>
              <a:rPr lang="nl-NL" sz="2600" dirty="0"/>
              <a:t>zal ons na twee dagen levend maken, </a:t>
            </a:r>
            <a:endParaRPr lang="nl-NL" sz="2600" dirty="0" smtClean="0"/>
          </a:p>
          <a:p>
            <a:r>
              <a:rPr lang="nl-NL" sz="2600" dirty="0" smtClean="0"/>
              <a:t>op </a:t>
            </a:r>
            <a:r>
              <a:rPr lang="nl-NL" sz="2600" dirty="0"/>
              <a:t>de derde dag zal Hij ons oprichten, </a:t>
            </a:r>
            <a:endParaRPr lang="nl-NL" sz="2600" dirty="0" smtClean="0"/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wij zullen leven voor zijn aangezicht.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021493" y="3656089"/>
            <a:ext cx="1012430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/>
              <a:t>bij de Heer is één dag als duizend jaar, en duizend jaar als één dag (2 Petr.3:8)</a:t>
            </a:r>
          </a:p>
        </p:txBody>
      </p:sp>
    </p:spTree>
    <p:extLst>
      <p:ext uri="{BB962C8B-B14F-4D97-AF65-F5344CB8AC3E}">
        <p14:creationId xmlns:p14="http://schemas.microsoft.com/office/powerpoint/2010/main" val="4169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6556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Hosea 6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 Hij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zal ons na twee dagen levend maken,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op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de derde dag zal Hij ons oprichten,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/>
              <a:t>en </a:t>
            </a:r>
            <a:r>
              <a:rPr lang="nl-NL" sz="2600" dirty="0"/>
              <a:t>wij zullen leven voor zijn aangezicht.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875007" y="3915580"/>
            <a:ext cx="761587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2400" i="1" dirty="0" smtClean="0"/>
              <a:t>Want </a:t>
            </a:r>
            <a:r>
              <a:rPr lang="nl-NL" sz="2400" i="1" dirty="0"/>
              <a:t>indien hun verwerping de verzoening van de wereld is, </a:t>
            </a:r>
            <a:r>
              <a:rPr lang="nl-NL" sz="2400" i="1" dirty="0" smtClean="0"/>
              <a:t>wat </a:t>
            </a:r>
            <a:r>
              <a:rPr lang="nl-NL" sz="2400" i="1" dirty="0"/>
              <a:t>zal de aanneming anders zijn dan leven uit de doden</a:t>
            </a:r>
            <a:r>
              <a:rPr lang="nl-NL" sz="2400" i="1" dirty="0" smtClean="0"/>
              <a:t>? </a:t>
            </a:r>
            <a:r>
              <a:rPr lang="nl-NL" sz="2400" i="1" dirty="0"/>
              <a:t>	</a:t>
            </a:r>
            <a:r>
              <a:rPr lang="nl-NL" sz="2400" i="1" dirty="0" smtClean="0"/>
              <a:t>						(Rom.11:15)</a:t>
            </a:r>
          </a:p>
        </p:txBody>
      </p:sp>
    </p:spTree>
    <p:extLst>
      <p:ext uri="{BB962C8B-B14F-4D97-AF65-F5344CB8AC3E}">
        <p14:creationId xmlns:p14="http://schemas.microsoft.com/office/powerpoint/2010/main" val="39213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0" y="383059"/>
            <a:ext cx="1061857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Handelingen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6 </a:t>
            </a:r>
            <a:r>
              <a:rPr lang="nl-NL" sz="2600" dirty="0">
                <a:solidFill>
                  <a:srgbClr val="002060"/>
                </a:solidFill>
              </a:rPr>
              <a:t>En toen zij het eiland doorgegaan waren tot </a:t>
            </a:r>
            <a:r>
              <a:rPr lang="nl-NL" sz="2600" dirty="0" err="1">
                <a:solidFill>
                  <a:srgbClr val="002060"/>
                </a:solidFill>
              </a:rPr>
              <a:t>Pafos</a:t>
            </a:r>
            <a:r>
              <a:rPr lang="nl-NL" sz="2600" dirty="0">
                <a:solidFill>
                  <a:srgbClr val="002060"/>
                </a:solidFill>
              </a:rPr>
              <a:t> toe,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troffen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zij een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zekere man, een magiër,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een valse profeet, een Jood van wie de naam Barjezus was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584" y="2375585"/>
            <a:ext cx="5404023" cy="405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0" y="383059"/>
            <a:ext cx="1061857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Handelingen 13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6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En toen zij het eiland doorgegaan waren tot </a:t>
            </a:r>
            <a:r>
              <a:rPr lang="nl-NL" sz="2600" dirty="0" err="1">
                <a:solidFill>
                  <a:schemeClr val="bg1">
                    <a:lumMod val="65000"/>
                  </a:schemeClr>
                </a:solidFill>
              </a:rPr>
              <a:t>Pafos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 toe,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troffen </a:t>
            </a:r>
            <a:r>
              <a:rPr lang="nl-NL" sz="2600" dirty="0">
                <a:solidFill>
                  <a:srgbClr val="002060"/>
                </a:solidFill>
              </a:rPr>
              <a:t>zij een </a:t>
            </a:r>
            <a:r>
              <a:rPr lang="nl-NL" sz="2600" dirty="0" smtClean="0">
                <a:solidFill>
                  <a:srgbClr val="002060"/>
                </a:solidFill>
              </a:rPr>
              <a:t>zekere man, een magiër, </a:t>
            </a:r>
            <a:r>
              <a:rPr lang="nl-NL" sz="2600" dirty="0">
                <a:solidFill>
                  <a:srgbClr val="002060"/>
                </a:solidFill>
              </a:rPr>
              <a:t>een valse profeet, een Jood van wie de naam Barjezus was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466334" y="2716975"/>
            <a:ext cx="516512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m</a:t>
            </a:r>
            <a:r>
              <a:rPr lang="nl-NL" sz="2400" dirty="0" smtClean="0"/>
              <a:t>agiër (AV: tovenaar)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v</a:t>
            </a:r>
            <a:r>
              <a:rPr lang="nl-NL" sz="2400" dirty="0" smtClean="0"/>
              <a:t>alse profeet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e</a:t>
            </a:r>
            <a:r>
              <a:rPr lang="nl-NL" sz="2400" dirty="0" smtClean="0"/>
              <a:t>en Jood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/>
              <a:t>Barjezus = zoon van Jezus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v</a:t>
            </a:r>
            <a:r>
              <a:rPr lang="nl-NL" sz="2400" dirty="0" smtClean="0"/>
              <a:t>ers 8: Elymas (de wijze/de tovenaar)</a:t>
            </a: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2" y="5297112"/>
            <a:ext cx="10969942" cy="127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9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Handelingen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7 Die samen was met de proconsul </a:t>
            </a:r>
            <a:r>
              <a:rPr lang="nl-NL" sz="2600" dirty="0" err="1" smtClean="0">
                <a:solidFill>
                  <a:srgbClr val="002060"/>
                </a:solidFill>
              </a:rPr>
              <a:t>Sergius</a:t>
            </a:r>
            <a:r>
              <a:rPr lang="nl-NL" sz="2600" dirty="0" smtClean="0">
                <a:solidFill>
                  <a:srgbClr val="002060"/>
                </a:solidFill>
              </a:rPr>
              <a:t> </a:t>
            </a:r>
            <a:r>
              <a:rPr lang="nl-NL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Paulus</a:t>
            </a:r>
            <a:r>
              <a:rPr lang="nl-NL" sz="2600" dirty="0">
                <a:solidFill>
                  <a:srgbClr val="002060"/>
                </a:solidFill>
              </a:rPr>
              <a:t>, een verstandig man.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riep Barnabas en Saulus bij zich en verlangde ernaar het Woord van God te horen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53" y="2486706"/>
            <a:ext cx="8081449" cy="423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Handelingen 13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7 Die samen was met de proconsul </a:t>
            </a:r>
            <a:r>
              <a:rPr lang="nl-NL" sz="2600" dirty="0" err="1" smtClean="0">
                <a:solidFill>
                  <a:schemeClr val="bg1">
                    <a:lumMod val="65000"/>
                  </a:schemeClr>
                </a:solidFill>
              </a:rPr>
              <a:t>Sergius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Paulus, een verstandig man.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Die </a:t>
            </a:r>
            <a:r>
              <a:rPr lang="nl-NL" sz="2600" dirty="0">
                <a:solidFill>
                  <a:srgbClr val="002060"/>
                </a:solidFill>
              </a:rPr>
              <a:t>riep Barnabas en Saulus bij zich en verlangde ernaar het Woord van God te horen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  <a:endParaRPr lang="nl-NL" sz="2600" dirty="0">
              <a:solidFill>
                <a:srgbClr val="00206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60" y="4840800"/>
            <a:ext cx="8586133" cy="13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Handelingen 13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8 </a:t>
            </a:r>
            <a:r>
              <a:rPr lang="nl-NL" sz="2600" dirty="0">
                <a:solidFill>
                  <a:srgbClr val="002060"/>
                </a:solidFill>
              </a:rPr>
              <a:t>Maar Elymas, de </a:t>
            </a:r>
            <a:r>
              <a:rPr lang="nl-NL" sz="2600" dirty="0" smtClean="0">
                <a:solidFill>
                  <a:srgbClr val="002060"/>
                </a:solidFill>
              </a:rPr>
              <a:t>magiër (want </a:t>
            </a:r>
            <a:r>
              <a:rPr lang="nl-NL" sz="2600" dirty="0">
                <a:solidFill>
                  <a:srgbClr val="002060"/>
                </a:solidFill>
              </a:rPr>
              <a:t>zo wordt zijn naam vertaald),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ging </a:t>
            </a:r>
            <a:r>
              <a:rPr lang="nl-NL" sz="2600" dirty="0">
                <a:solidFill>
                  <a:srgbClr val="002060"/>
                </a:solidFill>
              </a:rPr>
              <a:t>tegen hen in en probeerde de stadhouder van het geloof af te houden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  <a:endParaRPr lang="nl-NL" sz="2600" dirty="0">
              <a:solidFill>
                <a:srgbClr val="00206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10" y="2667996"/>
            <a:ext cx="7849152" cy="39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12572" y="559825"/>
            <a:ext cx="105320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Romeinen 9</a:t>
            </a:r>
          </a:p>
          <a:p>
            <a:r>
              <a:rPr lang="nl-NL" sz="2600" dirty="0" smtClean="0"/>
              <a:t>30 </a:t>
            </a:r>
            <a:r>
              <a:rPr lang="nl-NL" sz="2600" dirty="0"/>
              <a:t>Wat zullen wij dan zeggen? </a:t>
            </a:r>
            <a:endParaRPr lang="nl-NL" sz="2600" dirty="0" smtClean="0"/>
          </a:p>
          <a:p>
            <a:r>
              <a:rPr lang="nl-NL" sz="2600" dirty="0" smtClean="0"/>
              <a:t>Dit</a:t>
            </a:r>
            <a:r>
              <a:rPr lang="nl-NL" sz="2600" dirty="0"/>
              <a:t>: dat de heidenen, die geen gerechtigheid hebben nagejaagd, gerechtigheid verkregen hebben, gerechtigheid echter die uit het geloof is.</a:t>
            </a:r>
          </a:p>
          <a:p>
            <a:endParaRPr lang="nl-NL" sz="2600" dirty="0" smtClean="0"/>
          </a:p>
          <a:p>
            <a:r>
              <a:rPr lang="nl-NL" sz="2600" dirty="0" smtClean="0"/>
              <a:t>31 </a:t>
            </a:r>
            <a:r>
              <a:rPr lang="nl-NL" sz="2600" dirty="0"/>
              <a:t>Maar Israël, dat de wet van de gerechtigheid najaagde, is aan de wet van de gerechtigheid niet toegekomen</a:t>
            </a:r>
            <a:r>
              <a:rPr lang="nl-NL" sz="2600" dirty="0" smtClean="0"/>
              <a:t>.</a:t>
            </a:r>
          </a:p>
          <a:p>
            <a:endParaRPr lang="nl-NL" sz="2600" dirty="0"/>
          </a:p>
          <a:p>
            <a:r>
              <a:rPr lang="nl-NL" sz="2600" dirty="0" smtClean="0"/>
              <a:t>32 </a:t>
            </a:r>
            <a:r>
              <a:rPr lang="nl-NL" sz="2600" dirty="0"/>
              <a:t>Waarom niet? Omdat zij die niet uit geloof zochten, maar als uit werken van de wet.</a:t>
            </a:r>
          </a:p>
        </p:txBody>
      </p:sp>
    </p:spTree>
    <p:extLst>
      <p:ext uri="{BB962C8B-B14F-4D97-AF65-F5344CB8AC3E}">
        <p14:creationId xmlns:p14="http://schemas.microsoft.com/office/powerpoint/2010/main" val="106661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29814</TotalTime>
  <Words>1377</Words>
  <Application>Microsoft Office PowerPoint</Application>
  <PresentationFormat>Breedbeeld</PresentationFormat>
  <Paragraphs>157</Paragraphs>
  <Slides>32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Verdana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1029</cp:revision>
  <dcterms:created xsi:type="dcterms:W3CDTF">2017-10-24T20:34:00Z</dcterms:created>
  <dcterms:modified xsi:type="dcterms:W3CDTF">2020-02-02T11:50:27Z</dcterms:modified>
</cp:coreProperties>
</file>