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582" r:id="rId3"/>
    <p:sldId id="702" r:id="rId4"/>
    <p:sldId id="733" r:id="rId5"/>
    <p:sldId id="623" r:id="rId6"/>
    <p:sldId id="703" r:id="rId7"/>
    <p:sldId id="704" r:id="rId8"/>
    <p:sldId id="734" r:id="rId9"/>
    <p:sldId id="705" r:id="rId10"/>
    <p:sldId id="706" r:id="rId11"/>
    <p:sldId id="707" r:id="rId12"/>
    <p:sldId id="708" r:id="rId13"/>
    <p:sldId id="709" r:id="rId14"/>
    <p:sldId id="710" r:id="rId15"/>
    <p:sldId id="711" r:id="rId16"/>
    <p:sldId id="736" r:id="rId17"/>
    <p:sldId id="712" r:id="rId18"/>
    <p:sldId id="713" r:id="rId19"/>
    <p:sldId id="714" r:id="rId20"/>
    <p:sldId id="715" r:id="rId21"/>
    <p:sldId id="716" r:id="rId22"/>
    <p:sldId id="717" r:id="rId23"/>
    <p:sldId id="718" r:id="rId24"/>
    <p:sldId id="719" r:id="rId25"/>
    <p:sldId id="720" r:id="rId26"/>
    <p:sldId id="721" r:id="rId27"/>
    <p:sldId id="723" r:id="rId28"/>
    <p:sldId id="724" r:id="rId29"/>
    <p:sldId id="725" r:id="rId30"/>
    <p:sldId id="726" r:id="rId31"/>
    <p:sldId id="727" r:id="rId32"/>
    <p:sldId id="728" r:id="rId33"/>
    <p:sldId id="729" r:id="rId34"/>
    <p:sldId id="737" r:id="rId35"/>
    <p:sldId id="738" r:id="rId36"/>
    <p:sldId id="730" r:id="rId37"/>
    <p:sldId id="731" r:id="rId38"/>
    <p:sldId id="732" r:id="rId39"/>
    <p:sldId id="739" r:id="rId40"/>
    <p:sldId id="740" r:id="rId41"/>
    <p:sldId id="741" r:id="rId42"/>
    <p:sldId id="735" r:id="rId43"/>
    <p:sldId id="742" r:id="rId44"/>
    <p:sldId id="743" r:id="rId4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ECFF"/>
    <a:srgbClr val="66FFFF"/>
    <a:srgbClr val="FF99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75" autoAdjust="0"/>
    <p:restoredTop sz="84302" autoAdjust="0"/>
  </p:normalViewPr>
  <p:slideViewPr>
    <p:cSldViewPr snapToGrid="0">
      <p:cViewPr varScale="1">
        <p:scale>
          <a:sx n="78" d="100"/>
          <a:sy n="78" d="100"/>
        </p:scale>
        <p:origin x="46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16-2-2020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C728-698F-42B6-9C18-F019068154F8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203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16-2-2020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16-2-2020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16-2-2020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16-2-2020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16-2-2020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16-2-2020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7804" y="6024599"/>
            <a:ext cx="242011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 februari 2020</a:t>
            </a:r>
            <a:endParaRPr lang="nl-NL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Hendrik Ido Ambacht</a:t>
            </a:r>
            <a:endParaRPr lang="nl-NL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0" y="637250"/>
            <a:ext cx="11984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Juda</a:t>
            </a:r>
            <a:r>
              <a:rPr lang="nl-NL" sz="4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Thamar</a:t>
            </a:r>
            <a:endParaRPr lang="nl-NL" sz="4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539" y="1893774"/>
            <a:ext cx="5704703" cy="37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8 </a:t>
            </a:r>
            <a:r>
              <a:rPr lang="nl-NL" sz="2600" dirty="0">
                <a:solidFill>
                  <a:srgbClr val="002060"/>
                </a:solidFill>
              </a:rPr>
              <a:t>Toen zei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 tegen </a:t>
            </a:r>
            <a:r>
              <a:rPr lang="nl-NL" sz="2600" dirty="0" err="1">
                <a:solidFill>
                  <a:srgbClr val="002060"/>
                </a:solidFill>
              </a:rPr>
              <a:t>Onan</a:t>
            </a:r>
            <a:r>
              <a:rPr lang="nl-NL" sz="2600" dirty="0">
                <a:solidFill>
                  <a:srgbClr val="002060"/>
                </a:solidFill>
              </a:rPr>
              <a:t>: Kom bij de vrouw van je broer, vervul je zwagerplicht tegenover haar en verwek nageslacht voor je broer.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9" y="5029515"/>
            <a:ext cx="10688542" cy="100026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582560" y="3435180"/>
            <a:ext cx="642551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>
                <a:solidFill>
                  <a:srgbClr val="002060"/>
                </a:solidFill>
              </a:rPr>
              <a:t>Zwager- of leviraatshuwelijk </a:t>
            </a:r>
            <a:r>
              <a:rPr lang="nl-NL" sz="24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Deut.25:5-10</a:t>
            </a:r>
            <a:endParaRPr lang="nl-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9 </a:t>
            </a:r>
            <a:r>
              <a:rPr lang="nl-NL" sz="2600" dirty="0" err="1">
                <a:solidFill>
                  <a:srgbClr val="002060"/>
                </a:solidFill>
              </a:rPr>
              <a:t>Onan</a:t>
            </a:r>
            <a:r>
              <a:rPr lang="nl-NL" sz="2600" dirty="0">
                <a:solidFill>
                  <a:srgbClr val="002060"/>
                </a:solidFill>
              </a:rPr>
              <a:t> wist echter dat dit nageslacht niet voor hem zou zijn;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daarom </a:t>
            </a:r>
            <a:r>
              <a:rPr lang="nl-NL" sz="2600" dirty="0">
                <a:solidFill>
                  <a:srgbClr val="002060"/>
                </a:solidFill>
              </a:rPr>
              <a:t>gebeurde het, telkens wanneer hij bij de vrouw van zijn broer kwam, dat hij zijn zaad op de grond verspilde om zijn broer geen nageslacht te geven.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435176" y="3669958"/>
            <a:ext cx="413951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>
                <a:solidFill>
                  <a:srgbClr val="002060"/>
                </a:solidFill>
              </a:rPr>
              <a:t>Onanie </a:t>
            </a:r>
            <a:r>
              <a:rPr lang="nl-NL" sz="2800" dirty="0" smtClean="0">
                <a:solidFill>
                  <a:srgbClr val="002060"/>
                </a:solidFill>
              </a:rPr>
              <a:t>≠</a:t>
            </a:r>
            <a:r>
              <a:rPr lang="nl-NL" sz="2400" dirty="0" smtClean="0">
                <a:solidFill>
                  <a:srgbClr val="002060"/>
                </a:solidFill>
              </a:rPr>
              <a:t> zelfbevrediging</a:t>
            </a:r>
            <a:endParaRPr lang="nl-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10 </a:t>
            </a:r>
            <a:r>
              <a:rPr lang="nl-NL" sz="2600" dirty="0">
                <a:solidFill>
                  <a:srgbClr val="002060"/>
                </a:solidFill>
              </a:rPr>
              <a:t>Wat hij deed, was echter slecht in de ogen van de HEERE;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daarom </a:t>
            </a:r>
            <a:r>
              <a:rPr lang="nl-NL" sz="2600" dirty="0">
                <a:solidFill>
                  <a:srgbClr val="002060"/>
                </a:solidFill>
              </a:rPr>
              <a:t>doodde Hij ook hem.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" y="4905633"/>
            <a:ext cx="11230046" cy="11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11 </a:t>
            </a:r>
            <a:r>
              <a:rPr lang="nl-NL" sz="2600" dirty="0">
                <a:solidFill>
                  <a:srgbClr val="002060"/>
                </a:solidFill>
              </a:rPr>
              <a:t>Toen zei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 tegen </a:t>
            </a:r>
            <a:r>
              <a:rPr lang="nl-NL" sz="2600" dirty="0" smtClean="0">
                <a:solidFill>
                  <a:srgbClr val="002060"/>
                </a:solidFill>
              </a:rPr>
              <a:t>Thamar</a:t>
            </a:r>
            <a:r>
              <a:rPr lang="nl-NL" sz="2600" dirty="0">
                <a:solidFill>
                  <a:srgbClr val="002060"/>
                </a:solidFill>
              </a:rPr>
              <a:t>, zijn schoondochter: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Ga </a:t>
            </a:r>
            <a:r>
              <a:rPr lang="nl-NL" sz="2600" dirty="0">
                <a:solidFill>
                  <a:srgbClr val="002060"/>
                </a:solidFill>
              </a:rPr>
              <a:t>maar zolang als weduwe in het huis van je vader wonen,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totdat </a:t>
            </a:r>
            <a:r>
              <a:rPr lang="nl-NL" sz="2600" dirty="0">
                <a:solidFill>
                  <a:srgbClr val="002060"/>
                </a:solidFill>
              </a:rPr>
              <a:t>mijn zoon Sela groot is.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Hij </a:t>
            </a:r>
            <a:r>
              <a:rPr lang="nl-NL" sz="2600" dirty="0">
                <a:solidFill>
                  <a:srgbClr val="002060"/>
                </a:solidFill>
              </a:rPr>
              <a:t>zei namelijk: Anders zal hij ook sterven, net zoals zijn broers!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Zo </a:t>
            </a:r>
            <a:r>
              <a:rPr lang="nl-NL" sz="2600" dirty="0">
                <a:solidFill>
                  <a:srgbClr val="002060"/>
                </a:solidFill>
              </a:rPr>
              <a:t>ging </a:t>
            </a:r>
            <a:r>
              <a:rPr lang="nl-NL" sz="2600" dirty="0" smtClean="0">
                <a:solidFill>
                  <a:srgbClr val="002060"/>
                </a:solidFill>
              </a:rPr>
              <a:t>Thamar </a:t>
            </a:r>
            <a:r>
              <a:rPr lang="nl-NL" sz="2600" dirty="0">
                <a:solidFill>
                  <a:srgbClr val="002060"/>
                </a:solidFill>
              </a:rPr>
              <a:t>weg en ging in het huis van haar vader wonen.</a:t>
            </a:r>
          </a:p>
        </p:txBody>
      </p:sp>
    </p:spTree>
    <p:extLst>
      <p:ext uri="{BB962C8B-B14F-4D97-AF65-F5344CB8AC3E}">
        <p14:creationId xmlns:p14="http://schemas.microsoft.com/office/powerpoint/2010/main" val="10056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12 </a:t>
            </a:r>
            <a:r>
              <a:rPr lang="nl-NL" sz="2600" dirty="0">
                <a:solidFill>
                  <a:srgbClr val="002060"/>
                </a:solidFill>
              </a:rPr>
              <a:t>Toen veel dagen verlopen waren, stierf de dochter van </a:t>
            </a:r>
            <a:r>
              <a:rPr lang="nl-NL" sz="2600" dirty="0" err="1">
                <a:solidFill>
                  <a:srgbClr val="002060"/>
                </a:solidFill>
              </a:rPr>
              <a:t>Sua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de </a:t>
            </a:r>
            <a:r>
              <a:rPr lang="nl-NL" sz="2600" dirty="0">
                <a:solidFill>
                  <a:srgbClr val="002060"/>
                </a:solidFill>
              </a:rPr>
              <a:t>vrouw van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Daarna </a:t>
            </a:r>
            <a:r>
              <a:rPr lang="nl-NL" sz="2600" dirty="0">
                <a:solidFill>
                  <a:srgbClr val="002060"/>
                </a:solidFill>
              </a:rPr>
              <a:t>vond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 troost en ging hij naar zijn schaapscheerders, naar </a:t>
            </a:r>
            <a:r>
              <a:rPr lang="nl-NL" sz="2600" dirty="0" err="1">
                <a:solidFill>
                  <a:srgbClr val="002060"/>
                </a:solidFill>
              </a:rPr>
              <a:t>Timna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hij </a:t>
            </a:r>
            <a:r>
              <a:rPr lang="nl-NL" sz="2600" dirty="0">
                <a:solidFill>
                  <a:srgbClr val="002060"/>
                </a:solidFill>
              </a:rPr>
              <a:t>en zijn vriend </a:t>
            </a:r>
            <a:r>
              <a:rPr lang="nl-NL" sz="2600" dirty="0" err="1">
                <a:solidFill>
                  <a:srgbClr val="002060"/>
                </a:solidFill>
              </a:rPr>
              <a:t>Hira</a:t>
            </a:r>
            <a:r>
              <a:rPr lang="nl-NL" sz="2600" dirty="0">
                <a:solidFill>
                  <a:srgbClr val="002060"/>
                </a:solidFill>
              </a:rPr>
              <a:t> uit </a:t>
            </a:r>
            <a:r>
              <a:rPr lang="nl-NL" sz="2600" dirty="0" err="1">
                <a:solidFill>
                  <a:srgbClr val="002060"/>
                </a:solidFill>
              </a:rPr>
              <a:t>Adullam</a:t>
            </a:r>
            <a:r>
              <a:rPr lang="nl-NL" sz="2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62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7838" y="1606377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002060"/>
                </a:solidFill>
              </a:rPr>
              <a:t>Juda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081848" y="1606377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002060"/>
                </a:solidFill>
              </a:rPr>
              <a:t>Sua</a:t>
            </a:r>
            <a:r>
              <a:rPr lang="nl-NL" dirty="0" smtClean="0">
                <a:solidFill>
                  <a:srgbClr val="002060"/>
                </a:solidFill>
              </a:rPr>
              <a:t> (=rijkdom)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081848" y="226542"/>
            <a:ext cx="1915297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Een Kanaäniet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(=koopman)</a:t>
            </a:r>
            <a:endParaRPr lang="nl-NL" dirty="0">
              <a:solidFill>
                <a:srgbClr val="002060"/>
              </a:solidFill>
            </a:endParaRPr>
          </a:p>
        </p:txBody>
      </p:sp>
      <p:cxnSp>
        <p:nvCxnSpPr>
          <p:cNvPr id="6" name="Rechte verbindingslijn 5"/>
          <p:cNvCxnSpPr>
            <a:stCxn id="2" idx="3"/>
            <a:endCxn id="3" idx="1"/>
          </p:cNvCxnSpPr>
          <p:nvPr/>
        </p:nvCxnSpPr>
        <p:spPr>
          <a:xfrm>
            <a:off x="2533135" y="1791043"/>
            <a:ext cx="154871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stCxn id="4" idx="2"/>
            <a:endCxn id="3" idx="0"/>
          </p:cNvCxnSpPr>
          <p:nvPr/>
        </p:nvCxnSpPr>
        <p:spPr>
          <a:xfrm>
            <a:off x="5039497" y="872873"/>
            <a:ext cx="0" cy="73350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1449859" y="1975709"/>
            <a:ext cx="0" cy="38030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3" idx="2"/>
          </p:cNvCxnSpPr>
          <p:nvPr/>
        </p:nvCxnSpPr>
        <p:spPr>
          <a:xfrm flipH="1">
            <a:off x="5039496" y="1975709"/>
            <a:ext cx="1" cy="38030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V="1">
            <a:off x="1449859" y="2356016"/>
            <a:ext cx="3589637" cy="707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3121109" y="2388962"/>
            <a:ext cx="0" cy="41325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2166551" y="2826242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Er (=waakzaam)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2166551" y="3448188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002060"/>
                </a:solidFill>
              </a:rPr>
              <a:t>Onan</a:t>
            </a:r>
            <a:r>
              <a:rPr lang="nl-NL" dirty="0" smtClean="0">
                <a:solidFill>
                  <a:srgbClr val="002060"/>
                </a:solidFill>
              </a:rPr>
              <a:t> (=krachtig)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2160369" y="4087252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Sela (=rots)</a:t>
            </a:r>
            <a:endParaRPr lang="nl-NL" dirty="0">
              <a:solidFill>
                <a:srgbClr val="002060"/>
              </a:solidFill>
            </a:endParaRPr>
          </a:p>
        </p:txBody>
      </p:sp>
      <p:cxnSp>
        <p:nvCxnSpPr>
          <p:cNvPr id="29" name="Rechte verbindingslijn 28"/>
          <p:cNvCxnSpPr>
            <a:endCxn id="27" idx="0"/>
          </p:cNvCxnSpPr>
          <p:nvPr/>
        </p:nvCxnSpPr>
        <p:spPr>
          <a:xfrm>
            <a:off x="3121109" y="3195574"/>
            <a:ext cx="3091" cy="2526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3118018" y="3817520"/>
            <a:ext cx="3091" cy="2526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67528" y="2783413"/>
            <a:ext cx="231691" cy="454694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67527" y="3406610"/>
            <a:ext cx="231691" cy="454694"/>
          </a:xfrm>
          <a:prstGeom prst="rect">
            <a:avLst/>
          </a:prstGeom>
        </p:spPr>
      </p:pic>
      <p:sp>
        <p:nvSpPr>
          <p:cNvPr id="37" name="Tekstvak 36"/>
          <p:cNvSpPr txBox="1"/>
          <p:nvPr/>
        </p:nvSpPr>
        <p:spPr>
          <a:xfrm>
            <a:off x="5364887" y="3170083"/>
            <a:ext cx="1915297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Thamar (=palmboom)</a:t>
            </a:r>
            <a:endParaRPr lang="nl-NL" dirty="0">
              <a:solidFill>
                <a:srgbClr val="002060"/>
              </a:solidFill>
            </a:endParaRPr>
          </a:p>
        </p:txBody>
      </p:sp>
      <p:cxnSp>
        <p:nvCxnSpPr>
          <p:cNvPr id="38" name="Rechte verbindingslijn 37"/>
          <p:cNvCxnSpPr/>
          <p:nvPr/>
        </p:nvCxnSpPr>
        <p:spPr>
          <a:xfrm>
            <a:off x="4782065" y="3493248"/>
            <a:ext cx="58900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4782065" y="3010760"/>
            <a:ext cx="0" cy="51923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 flipV="1">
            <a:off x="4075666" y="3010760"/>
            <a:ext cx="706399" cy="490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4075666" y="3714508"/>
            <a:ext cx="70639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 flipV="1">
            <a:off x="4782064" y="3529990"/>
            <a:ext cx="1" cy="18451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/>
          <p:cNvCxnSpPr/>
          <p:nvPr/>
        </p:nvCxnSpPr>
        <p:spPr>
          <a:xfrm>
            <a:off x="6289326" y="3816414"/>
            <a:ext cx="2315" cy="1300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Afbeelding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0844" y="1606377"/>
            <a:ext cx="231691" cy="454694"/>
          </a:xfrm>
          <a:prstGeom prst="rect">
            <a:avLst/>
          </a:prstGeom>
        </p:spPr>
      </p:pic>
      <p:sp>
        <p:nvSpPr>
          <p:cNvPr id="33" name="Tekstvak 32"/>
          <p:cNvSpPr txBox="1"/>
          <p:nvPr/>
        </p:nvSpPr>
        <p:spPr>
          <a:xfrm>
            <a:off x="5804060" y="5116543"/>
            <a:ext cx="103695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rgbClr val="FF0000"/>
                </a:solidFill>
              </a:rPr>
              <a:t>????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13 </a:t>
            </a:r>
            <a:r>
              <a:rPr lang="nl-NL" sz="2600" dirty="0">
                <a:solidFill>
                  <a:srgbClr val="002060"/>
                </a:solidFill>
              </a:rPr>
              <a:t>En men vertelde </a:t>
            </a:r>
            <a:r>
              <a:rPr lang="nl-NL" sz="2600" dirty="0" smtClean="0">
                <a:solidFill>
                  <a:srgbClr val="002060"/>
                </a:solidFill>
              </a:rPr>
              <a:t>Thamar</a:t>
            </a:r>
            <a:r>
              <a:rPr lang="nl-NL" sz="2600" dirty="0">
                <a:solidFill>
                  <a:srgbClr val="002060"/>
                </a:solidFill>
              </a:rPr>
              <a:t>: Zie, uw schoonvader gaat naar </a:t>
            </a:r>
            <a:r>
              <a:rPr lang="nl-NL" sz="2600" dirty="0" err="1">
                <a:solidFill>
                  <a:srgbClr val="002060"/>
                </a:solidFill>
              </a:rPr>
              <a:t>Timna</a:t>
            </a:r>
            <a:r>
              <a:rPr lang="nl-NL" sz="2600" dirty="0">
                <a:solidFill>
                  <a:srgbClr val="002060"/>
                </a:solidFill>
              </a:rPr>
              <a:t> om zijn schapen te scheren.</a:t>
            </a:r>
          </a:p>
        </p:txBody>
      </p:sp>
    </p:spTree>
    <p:extLst>
      <p:ext uri="{BB962C8B-B14F-4D97-AF65-F5344CB8AC3E}">
        <p14:creationId xmlns:p14="http://schemas.microsoft.com/office/powerpoint/2010/main" val="28013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14 </a:t>
            </a:r>
            <a:r>
              <a:rPr lang="nl-NL" sz="2600" dirty="0">
                <a:solidFill>
                  <a:srgbClr val="002060"/>
                </a:solidFill>
              </a:rPr>
              <a:t>Toen trok zij haar weduwkleed uit, bedekte zich met een sluier,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omhulde </a:t>
            </a:r>
            <a:r>
              <a:rPr lang="nl-NL" sz="2600" dirty="0">
                <a:solidFill>
                  <a:srgbClr val="002060"/>
                </a:solidFill>
              </a:rPr>
              <a:t>zich en ging zitten bij de ingang van </a:t>
            </a:r>
            <a:r>
              <a:rPr lang="nl-NL" sz="2600" dirty="0" err="1">
                <a:solidFill>
                  <a:srgbClr val="002060"/>
                </a:solidFill>
              </a:rPr>
              <a:t>Enaïm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dat </a:t>
            </a:r>
            <a:r>
              <a:rPr lang="nl-NL" sz="2600" dirty="0">
                <a:solidFill>
                  <a:srgbClr val="002060"/>
                </a:solidFill>
              </a:rPr>
              <a:t>op de weg naar </a:t>
            </a:r>
            <a:r>
              <a:rPr lang="nl-NL" sz="2600" dirty="0" err="1">
                <a:solidFill>
                  <a:srgbClr val="002060"/>
                </a:solidFill>
              </a:rPr>
              <a:t>Timna</a:t>
            </a:r>
            <a:r>
              <a:rPr lang="nl-NL" sz="2600" dirty="0">
                <a:solidFill>
                  <a:srgbClr val="002060"/>
                </a:solidFill>
              </a:rPr>
              <a:t> ligt.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Zij </a:t>
            </a:r>
            <a:r>
              <a:rPr lang="nl-NL" sz="2600" dirty="0">
                <a:solidFill>
                  <a:srgbClr val="002060"/>
                </a:solidFill>
              </a:rPr>
              <a:t>had namelijk gezien dat Sela groot geworden was en zij aan hem niet tot vrouw was gegeven.</a:t>
            </a:r>
          </a:p>
        </p:txBody>
      </p:sp>
    </p:spTree>
    <p:extLst>
      <p:ext uri="{BB962C8B-B14F-4D97-AF65-F5344CB8AC3E}">
        <p14:creationId xmlns:p14="http://schemas.microsoft.com/office/powerpoint/2010/main" val="36066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15 </a:t>
            </a:r>
            <a:r>
              <a:rPr lang="nl-NL" sz="2600" dirty="0">
                <a:solidFill>
                  <a:srgbClr val="002060"/>
                </a:solidFill>
              </a:rPr>
              <a:t>Toen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 haar zag, hield hij haar voor een hoer,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omdat </a:t>
            </a:r>
            <a:r>
              <a:rPr lang="nl-NL" sz="2600" dirty="0">
                <a:solidFill>
                  <a:srgbClr val="002060"/>
                </a:solidFill>
              </a:rPr>
              <a:t>zij haar gezicht bedekt had.</a:t>
            </a:r>
          </a:p>
        </p:txBody>
      </p:sp>
    </p:spTree>
    <p:extLst>
      <p:ext uri="{BB962C8B-B14F-4D97-AF65-F5344CB8AC3E}">
        <p14:creationId xmlns:p14="http://schemas.microsoft.com/office/powerpoint/2010/main" val="174906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16 </a:t>
            </a:r>
            <a:r>
              <a:rPr lang="nl-NL" sz="2600" dirty="0">
                <a:solidFill>
                  <a:srgbClr val="002060"/>
                </a:solidFill>
              </a:rPr>
              <a:t>En hij ging naar haar toe langs de weg en zei: Kom toch mee, ik wil bij u komen; hij wist immers niet dat het zijn schoondochter was.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zij zei: Wat zult u mij geven, als u bij mij komt?</a:t>
            </a:r>
          </a:p>
        </p:txBody>
      </p:sp>
    </p:spTree>
    <p:extLst>
      <p:ext uri="{BB962C8B-B14F-4D97-AF65-F5344CB8AC3E}">
        <p14:creationId xmlns:p14="http://schemas.microsoft.com/office/powerpoint/2010/main" val="29660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41684" y="417095"/>
            <a:ext cx="11368346" cy="600164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nl-NL" sz="2400" b="1" dirty="0" smtClean="0"/>
              <a:t>De geschiedenis van Jozef</a:t>
            </a:r>
          </a:p>
          <a:p>
            <a:endParaRPr lang="nl-NL" sz="2400" b="1" dirty="0"/>
          </a:p>
          <a:p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Genesis 37:	Jozef zoekt zijn broers</a:t>
            </a:r>
            <a:endParaRPr lang="nl-NL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400" dirty="0" smtClean="0"/>
              <a:t>Genesis 38:	</a:t>
            </a:r>
            <a:r>
              <a:rPr lang="nl-NL" sz="2400" dirty="0" err="1" smtClean="0"/>
              <a:t>Juda</a:t>
            </a:r>
            <a:r>
              <a:rPr lang="nl-NL" sz="2400" dirty="0" smtClean="0"/>
              <a:t> en Thamar</a:t>
            </a:r>
            <a:endParaRPr lang="nl-NL" sz="2400" dirty="0"/>
          </a:p>
          <a:p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Genesis 39: 	Jozef bij </a:t>
            </a:r>
            <a:r>
              <a:rPr lang="nl-NL" sz="2400" dirty="0" err="1" smtClean="0">
                <a:solidFill>
                  <a:schemeClr val="bg1">
                    <a:lumMod val="65000"/>
                  </a:schemeClr>
                </a:solidFill>
              </a:rPr>
              <a:t>Potifar</a:t>
            </a:r>
            <a:endParaRPr lang="nl-NL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Genesis 40:	de droom van de schenker en de bakker</a:t>
            </a:r>
            <a:endParaRPr lang="nl-NL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Genesis 41:	Farao’s dromen</a:t>
            </a:r>
            <a:endParaRPr lang="nl-NL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Genesis 42:	Jozefs broers naar Egypte</a:t>
            </a:r>
            <a:endParaRPr lang="nl-NL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Genesis 43:	Jozefs broers nogmaals naar Egypte</a:t>
            </a:r>
            <a:endParaRPr lang="nl-NL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Genesis 44:	Jozef test zijn broers</a:t>
            </a:r>
            <a:endParaRPr lang="nl-NL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Genesis 45:	Jozef maakt zich bekend aan zijn broers</a:t>
            </a:r>
            <a:endParaRPr lang="nl-NL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Genesis 46:	Jakob naar Egypte</a:t>
            </a:r>
            <a:endParaRPr lang="nl-NL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Genesis 47:	Jakob bij Farao</a:t>
            </a:r>
          </a:p>
          <a:p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Genesis 48:	Jakob zegent de zonen van Jozef</a:t>
            </a:r>
          </a:p>
          <a:p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Genesis 49:	Jakob zegent zijn eigen zonen</a:t>
            </a:r>
          </a:p>
          <a:p>
            <a:r>
              <a:rPr lang="nl-NL" sz="2400" dirty="0" smtClean="0">
                <a:solidFill>
                  <a:schemeClr val="bg1">
                    <a:lumMod val="65000"/>
                  </a:schemeClr>
                </a:solidFill>
              </a:rPr>
              <a:t>Genesis 50:	begrafenis van Jakob en dood van Jozef</a:t>
            </a:r>
            <a:endParaRPr lang="nl-NL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17 </a:t>
            </a:r>
            <a:r>
              <a:rPr lang="nl-NL" sz="2600" dirty="0">
                <a:solidFill>
                  <a:srgbClr val="002060"/>
                </a:solidFill>
              </a:rPr>
              <a:t>Hij zei: Ik zal u een geitenbokje van mijn kudde sturen.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Zij </a:t>
            </a:r>
            <a:r>
              <a:rPr lang="nl-NL" sz="2600" dirty="0">
                <a:solidFill>
                  <a:srgbClr val="002060"/>
                </a:solidFill>
              </a:rPr>
              <a:t>zei: Goed, als u een onderpand geeft, totdat u het bokje gestuurd hebt.</a:t>
            </a:r>
          </a:p>
        </p:txBody>
      </p:sp>
    </p:spTree>
    <p:extLst>
      <p:ext uri="{BB962C8B-B14F-4D97-AF65-F5344CB8AC3E}">
        <p14:creationId xmlns:p14="http://schemas.microsoft.com/office/powerpoint/2010/main" val="25285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18 </a:t>
            </a:r>
            <a:r>
              <a:rPr lang="nl-NL" sz="2600" dirty="0">
                <a:solidFill>
                  <a:srgbClr val="002060"/>
                </a:solidFill>
              </a:rPr>
              <a:t>Toen zei hij: Wat is het onderpand dat ik u zal geven?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Zij </a:t>
            </a:r>
            <a:r>
              <a:rPr lang="nl-NL" sz="2600" dirty="0">
                <a:solidFill>
                  <a:srgbClr val="002060"/>
                </a:solidFill>
              </a:rPr>
              <a:t>zei: Uw zegelring, uw snoer en uw staf, die u in uw hand hebt.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Hij </a:t>
            </a:r>
            <a:r>
              <a:rPr lang="nl-NL" sz="2600" dirty="0">
                <a:solidFill>
                  <a:srgbClr val="002060"/>
                </a:solidFill>
              </a:rPr>
              <a:t>gaf ze haar, kwam bij haar, en zij werd zwanger van hem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4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19 </a:t>
            </a:r>
            <a:r>
              <a:rPr lang="nl-NL" sz="2600" dirty="0">
                <a:solidFill>
                  <a:srgbClr val="002060"/>
                </a:solidFill>
              </a:rPr>
              <a:t>Daarna stond zij op, ging weg, legde haar sluier van zich af en trok haar weduwkleed weer aan.</a:t>
            </a:r>
          </a:p>
        </p:txBody>
      </p:sp>
    </p:spTree>
    <p:extLst>
      <p:ext uri="{BB962C8B-B14F-4D97-AF65-F5344CB8AC3E}">
        <p14:creationId xmlns:p14="http://schemas.microsoft.com/office/powerpoint/2010/main" val="1305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20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 stuurde het geitenbokje door bemiddeling van zijn vriend uit </a:t>
            </a:r>
            <a:r>
              <a:rPr lang="nl-NL" sz="2600" dirty="0" err="1">
                <a:solidFill>
                  <a:srgbClr val="002060"/>
                </a:solidFill>
              </a:rPr>
              <a:t>Adullam</a:t>
            </a:r>
            <a:r>
              <a:rPr lang="nl-NL" sz="2600" dirty="0">
                <a:solidFill>
                  <a:srgbClr val="002060"/>
                </a:solidFill>
              </a:rPr>
              <a:t>, om het onderpand uit de hand van de vrouw terug te krijgen;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hij </a:t>
            </a:r>
            <a:r>
              <a:rPr lang="nl-NL" sz="2600" dirty="0">
                <a:solidFill>
                  <a:srgbClr val="002060"/>
                </a:solidFill>
              </a:rPr>
              <a:t>vond haar echter niet.</a:t>
            </a:r>
          </a:p>
        </p:txBody>
      </p:sp>
    </p:spTree>
    <p:extLst>
      <p:ext uri="{BB962C8B-B14F-4D97-AF65-F5344CB8AC3E}">
        <p14:creationId xmlns:p14="http://schemas.microsoft.com/office/powerpoint/2010/main" val="427179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21 </a:t>
            </a:r>
            <a:r>
              <a:rPr lang="nl-NL" sz="2600" dirty="0">
                <a:solidFill>
                  <a:srgbClr val="002060"/>
                </a:solidFill>
              </a:rPr>
              <a:t>Toen vroeg hij aan de mensen van haar woonplaats: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Waar </a:t>
            </a:r>
            <a:r>
              <a:rPr lang="nl-NL" sz="2600" dirty="0">
                <a:solidFill>
                  <a:srgbClr val="002060"/>
                </a:solidFill>
              </a:rPr>
              <a:t>is de hoer die bij </a:t>
            </a:r>
            <a:r>
              <a:rPr lang="nl-NL" sz="2600" dirty="0" err="1">
                <a:solidFill>
                  <a:srgbClr val="002060"/>
                </a:solidFill>
              </a:rPr>
              <a:t>Enaïm</a:t>
            </a:r>
            <a:r>
              <a:rPr lang="nl-NL" sz="2600" dirty="0">
                <a:solidFill>
                  <a:srgbClr val="002060"/>
                </a:solidFill>
              </a:rPr>
              <a:t> langs de weg zat?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zij zeiden: Er is hier geen hoer geweest.</a:t>
            </a:r>
          </a:p>
        </p:txBody>
      </p:sp>
    </p:spTree>
    <p:extLst>
      <p:ext uri="{BB962C8B-B14F-4D97-AF65-F5344CB8AC3E}">
        <p14:creationId xmlns:p14="http://schemas.microsoft.com/office/powerpoint/2010/main" val="408460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22 </a:t>
            </a:r>
            <a:r>
              <a:rPr lang="nl-NL" sz="2600" dirty="0">
                <a:solidFill>
                  <a:srgbClr val="002060"/>
                </a:solidFill>
              </a:rPr>
              <a:t>Hij keerde daarop terug naar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 en zei: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Ik </a:t>
            </a:r>
            <a:r>
              <a:rPr lang="nl-NL" sz="2600" dirty="0">
                <a:solidFill>
                  <a:srgbClr val="002060"/>
                </a:solidFill>
              </a:rPr>
              <a:t>heb haar niet gevonden, en ook de mensen van die plaats zeiden: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Er </a:t>
            </a:r>
            <a:r>
              <a:rPr lang="nl-NL" sz="2600" dirty="0">
                <a:solidFill>
                  <a:srgbClr val="002060"/>
                </a:solidFill>
              </a:rPr>
              <a:t>is hier geen hoer geweest.</a:t>
            </a:r>
          </a:p>
        </p:txBody>
      </p:sp>
    </p:spTree>
    <p:extLst>
      <p:ext uri="{BB962C8B-B14F-4D97-AF65-F5344CB8AC3E}">
        <p14:creationId xmlns:p14="http://schemas.microsoft.com/office/powerpoint/2010/main" val="37508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23 </a:t>
            </a:r>
            <a:r>
              <a:rPr lang="nl-NL" sz="2600" dirty="0">
                <a:solidFill>
                  <a:srgbClr val="002060"/>
                </a:solidFill>
              </a:rPr>
              <a:t>Toen zei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: Laat ze het onderpand zelf maar houden,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anders </a:t>
            </a:r>
            <a:r>
              <a:rPr lang="nl-NL" sz="2600" dirty="0">
                <a:solidFill>
                  <a:srgbClr val="002060"/>
                </a:solidFill>
              </a:rPr>
              <a:t>zullen wij veracht worden.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Zie</a:t>
            </a:r>
            <a:r>
              <a:rPr lang="nl-NL" sz="2600" dirty="0">
                <a:solidFill>
                  <a:srgbClr val="002060"/>
                </a:solidFill>
              </a:rPr>
              <a:t>, ik heb dit bokje willen sturen, maar u hebt haar niet gevonden.</a:t>
            </a:r>
          </a:p>
        </p:txBody>
      </p:sp>
    </p:spTree>
    <p:extLst>
      <p:ext uri="{BB962C8B-B14F-4D97-AF65-F5344CB8AC3E}">
        <p14:creationId xmlns:p14="http://schemas.microsoft.com/office/powerpoint/2010/main" val="28520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24 </a:t>
            </a:r>
            <a:r>
              <a:rPr lang="nl-NL" sz="2600" dirty="0">
                <a:solidFill>
                  <a:srgbClr val="002060"/>
                </a:solidFill>
              </a:rPr>
              <a:t>Het gebeurde ongeveer drie maanden later dat men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 vertelde: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Thamar</a:t>
            </a:r>
            <a:r>
              <a:rPr lang="nl-NL" sz="2600" dirty="0">
                <a:solidFill>
                  <a:srgbClr val="002060"/>
                </a:solidFill>
              </a:rPr>
              <a:t>, uw schoondochter, heeft hoererij bedreven en zie,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ze </a:t>
            </a:r>
            <a:r>
              <a:rPr lang="nl-NL" sz="2600" dirty="0">
                <a:solidFill>
                  <a:srgbClr val="002060"/>
                </a:solidFill>
              </a:rPr>
              <a:t>is ook zwanger door die hoererij.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Toen </a:t>
            </a:r>
            <a:r>
              <a:rPr lang="nl-NL" sz="2600" dirty="0">
                <a:solidFill>
                  <a:srgbClr val="002060"/>
                </a:solidFill>
              </a:rPr>
              <a:t>zei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: Breng haar </a:t>
            </a:r>
            <a:r>
              <a:rPr lang="nl-NL" sz="2600" dirty="0" smtClean="0">
                <a:solidFill>
                  <a:srgbClr val="002060"/>
                </a:solidFill>
              </a:rPr>
              <a:t>naar buiten </a:t>
            </a:r>
            <a:r>
              <a:rPr lang="nl-NL" sz="2600" dirty="0">
                <a:solidFill>
                  <a:srgbClr val="002060"/>
                </a:solidFill>
              </a:rPr>
              <a:t>en laat haar verbrand worden!.</a:t>
            </a:r>
          </a:p>
        </p:txBody>
      </p:sp>
    </p:spTree>
    <p:extLst>
      <p:ext uri="{BB962C8B-B14F-4D97-AF65-F5344CB8AC3E}">
        <p14:creationId xmlns:p14="http://schemas.microsoft.com/office/powerpoint/2010/main" val="11744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24 </a:t>
            </a:r>
            <a:r>
              <a:rPr lang="nl-NL" sz="2600" dirty="0">
                <a:solidFill>
                  <a:srgbClr val="002060"/>
                </a:solidFill>
              </a:rPr>
              <a:t>Het gebeurde ongeveer </a:t>
            </a:r>
            <a:r>
              <a:rPr lang="nl-NL" sz="2600" u="sng" dirty="0">
                <a:solidFill>
                  <a:srgbClr val="002060"/>
                </a:solidFill>
              </a:rPr>
              <a:t>drie maanden</a:t>
            </a:r>
            <a:r>
              <a:rPr lang="nl-NL" sz="2600" dirty="0">
                <a:solidFill>
                  <a:srgbClr val="002060"/>
                </a:solidFill>
              </a:rPr>
              <a:t> later dat men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 vertelde: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Thamar</a:t>
            </a:r>
            <a:r>
              <a:rPr lang="nl-NL" sz="2600" dirty="0">
                <a:solidFill>
                  <a:srgbClr val="002060"/>
                </a:solidFill>
              </a:rPr>
              <a:t>, uw schoondochter, heeft hoererij bedreven en zie,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ze </a:t>
            </a:r>
            <a:r>
              <a:rPr lang="nl-NL" sz="2600" dirty="0">
                <a:solidFill>
                  <a:srgbClr val="002060"/>
                </a:solidFill>
              </a:rPr>
              <a:t>is ook zwanger door die hoererij.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Toen </a:t>
            </a:r>
            <a:r>
              <a:rPr lang="nl-NL" sz="2600" dirty="0">
                <a:solidFill>
                  <a:srgbClr val="002060"/>
                </a:solidFill>
              </a:rPr>
              <a:t>zei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: Breng haar </a:t>
            </a:r>
            <a:r>
              <a:rPr lang="nl-NL" sz="2600" dirty="0" smtClean="0">
                <a:solidFill>
                  <a:srgbClr val="002060"/>
                </a:solidFill>
              </a:rPr>
              <a:t>naar buiten </a:t>
            </a:r>
            <a:r>
              <a:rPr lang="nl-NL" sz="2600" dirty="0">
                <a:solidFill>
                  <a:srgbClr val="002060"/>
                </a:solidFill>
              </a:rPr>
              <a:t>en laat haar verbrand worden</a:t>
            </a:r>
            <a:r>
              <a:rPr lang="nl-NL" sz="2600" dirty="0" smtClean="0">
                <a:solidFill>
                  <a:srgbClr val="002060"/>
                </a:solidFill>
              </a:rPr>
              <a:t>!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331306" y="3977365"/>
            <a:ext cx="7998943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>
                <a:solidFill>
                  <a:srgbClr val="002060"/>
                </a:solidFill>
              </a:rPr>
              <a:t>Mozes werd drie maanden verborgen (Ex.2:2)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>
                <a:solidFill>
                  <a:srgbClr val="002060"/>
                </a:solidFill>
              </a:rPr>
              <a:t>De ark verbleef drie maanden bij </a:t>
            </a:r>
            <a:r>
              <a:rPr lang="nl-NL" sz="2400" dirty="0" err="1" smtClean="0">
                <a:solidFill>
                  <a:srgbClr val="002060"/>
                </a:solidFill>
              </a:rPr>
              <a:t>Obed-Edom</a:t>
            </a:r>
            <a:r>
              <a:rPr lang="nl-NL" sz="2400" dirty="0" smtClean="0">
                <a:solidFill>
                  <a:srgbClr val="002060"/>
                </a:solidFill>
              </a:rPr>
              <a:t> (2 Sam.6:11)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>
                <a:solidFill>
                  <a:srgbClr val="002060"/>
                </a:solidFill>
              </a:rPr>
              <a:t>Paulus spreekt drie maanden in de synagoge over het koninkrijk van God en de Joden verharden zich (Hand.19:8)</a:t>
            </a:r>
            <a:endParaRPr lang="nl-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25 </a:t>
            </a:r>
            <a:r>
              <a:rPr lang="nl-NL" sz="2600" dirty="0">
                <a:solidFill>
                  <a:srgbClr val="002060"/>
                </a:solidFill>
              </a:rPr>
              <a:t>Terwijl zij </a:t>
            </a:r>
            <a:r>
              <a:rPr lang="nl-NL" sz="2600" dirty="0" smtClean="0">
                <a:solidFill>
                  <a:srgbClr val="002060"/>
                </a:solidFill>
              </a:rPr>
              <a:t>naar buiten gebracht </a:t>
            </a:r>
            <a:r>
              <a:rPr lang="nl-NL" sz="2600" dirty="0">
                <a:solidFill>
                  <a:srgbClr val="002060"/>
                </a:solidFill>
              </a:rPr>
              <a:t>werd, stuurde ze een bode naar haar schoonvader om te zeggen: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Van </a:t>
            </a:r>
            <a:r>
              <a:rPr lang="nl-NL" sz="2600" dirty="0">
                <a:solidFill>
                  <a:srgbClr val="002060"/>
                </a:solidFill>
              </a:rPr>
              <a:t>de man van wie deze voorwerpen zijn, ben ik zwanger.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Ze </a:t>
            </a:r>
            <a:r>
              <a:rPr lang="nl-NL" sz="2600" dirty="0">
                <a:solidFill>
                  <a:srgbClr val="002060"/>
                </a:solidFill>
              </a:rPr>
              <a:t>zei: Kijk toch eens van wie deze zegelring, deze snoeren en deze staf zijn.</a:t>
            </a:r>
          </a:p>
        </p:txBody>
      </p:sp>
    </p:spTree>
    <p:extLst>
      <p:ext uri="{BB962C8B-B14F-4D97-AF65-F5344CB8AC3E}">
        <p14:creationId xmlns:p14="http://schemas.microsoft.com/office/powerpoint/2010/main" val="7955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259490" y="3707026"/>
            <a:ext cx="1147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    ---------------------------------------------   _________________________________</a:t>
            </a:r>
            <a:endParaRPr lang="nl-N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963826" y="976184"/>
            <a:ext cx="24589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002060"/>
                </a:solidFill>
              </a:rPr>
              <a:t>Genesis 37:</a:t>
            </a:r>
          </a:p>
          <a:p>
            <a:pPr algn="ctr"/>
            <a:r>
              <a:rPr lang="nl-NL" sz="2400" dirty="0" smtClean="0">
                <a:solidFill>
                  <a:srgbClr val="002060"/>
                </a:solidFill>
              </a:rPr>
              <a:t>Jozef verworpen door het huis van Jakob en in de kuil gegooid</a:t>
            </a:r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477262" y="4300152"/>
            <a:ext cx="304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002060"/>
                </a:solidFill>
              </a:rPr>
              <a:t>Genesis 38:</a:t>
            </a:r>
          </a:p>
          <a:p>
            <a:pPr algn="ctr"/>
            <a:r>
              <a:rPr lang="nl-NL" sz="2400" dirty="0" smtClean="0">
                <a:solidFill>
                  <a:srgbClr val="002060"/>
                </a:solidFill>
              </a:rPr>
              <a:t>De misstap van </a:t>
            </a:r>
            <a:r>
              <a:rPr lang="nl-NL" sz="2400" dirty="0" err="1" smtClean="0">
                <a:solidFill>
                  <a:srgbClr val="002060"/>
                </a:solidFill>
              </a:rPr>
              <a:t>Juda</a:t>
            </a:r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8196649" y="976184"/>
            <a:ext cx="304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002060"/>
                </a:solidFill>
              </a:rPr>
              <a:t>Genesis 39-50:</a:t>
            </a:r>
          </a:p>
          <a:p>
            <a:pPr algn="ctr"/>
            <a:r>
              <a:rPr lang="nl-NL" sz="2400" dirty="0" smtClean="0">
                <a:solidFill>
                  <a:srgbClr val="002060"/>
                </a:solidFill>
              </a:rPr>
              <a:t>Jozef in het buitenland in de gevangenis en verhoogd als onderkoning</a:t>
            </a:r>
            <a:endParaRPr lang="nl-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26 </a:t>
            </a:r>
            <a:r>
              <a:rPr lang="nl-NL" sz="2600" dirty="0">
                <a:solidFill>
                  <a:srgbClr val="002060"/>
                </a:solidFill>
              </a:rPr>
              <a:t>En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 herkende ze en zei: Zij </a:t>
            </a:r>
            <a:r>
              <a:rPr lang="nl-NL" sz="2600" dirty="0" smtClean="0">
                <a:solidFill>
                  <a:srgbClr val="002060"/>
                </a:solidFill>
              </a:rPr>
              <a:t>is rechtvaardiger dan </a:t>
            </a:r>
            <a:r>
              <a:rPr lang="nl-NL" sz="2600" dirty="0">
                <a:solidFill>
                  <a:srgbClr val="002060"/>
                </a:solidFill>
              </a:rPr>
              <a:t>ik,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omdat </a:t>
            </a:r>
            <a:r>
              <a:rPr lang="nl-NL" sz="2600" dirty="0">
                <a:solidFill>
                  <a:srgbClr val="002060"/>
                </a:solidFill>
              </a:rPr>
              <a:t>ik haar niet aan mijn zoon Sela gegeven heb.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hij had voortaan geen gemeenschap meer met haar.</a:t>
            </a:r>
          </a:p>
        </p:txBody>
      </p:sp>
    </p:spTree>
    <p:extLst>
      <p:ext uri="{BB962C8B-B14F-4D97-AF65-F5344CB8AC3E}">
        <p14:creationId xmlns:p14="http://schemas.microsoft.com/office/powerpoint/2010/main" val="246246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27 </a:t>
            </a:r>
            <a:r>
              <a:rPr lang="nl-NL" sz="2600" dirty="0">
                <a:solidFill>
                  <a:srgbClr val="002060"/>
                </a:solidFill>
              </a:rPr>
              <a:t>En het gebeurde tegen de tijd dat zij baren zou, en zie!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er </a:t>
            </a:r>
            <a:r>
              <a:rPr lang="nl-NL" sz="2600" dirty="0">
                <a:solidFill>
                  <a:srgbClr val="002060"/>
                </a:solidFill>
              </a:rPr>
              <a:t>bleek een tweeling in haar </a:t>
            </a:r>
            <a:r>
              <a:rPr lang="nl-NL" sz="2600" dirty="0" smtClean="0">
                <a:solidFill>
                  <a:srgbClr val="002060"/>
                </a:solidFill>
              </a:rPr>
              <a:t>buik te </a:t>
            </a:r>
            <a:r>
              <a:rPr lang="nl-NL" sz="2600" dirty="0">
                <a:solidFill>
                  <a:srgbClr val="002060"/>
                </a:solidFill>
              </a:rPr>
              <a:t>zijn.</a:t>
            </a:r>
          </a:p>
        </p:txBody>
      </p:sp>
    </p:spTree>
    <p:extLst>
      <p:ext uri="{BB962C8B-B14F-4D97-AF65-F5344CB8AC3E}">
        <p14:creationId xmlns:p14="http://schemas.microsoft.com/office/powerpoint/2010/main" val="31678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28 </a:t>
            </a:r>
            <a:r>
              <a:rPr lang="nl-NL" sz="2600" dirty="0">
                <a:solidFill>
                  <a:srgbClr val="002060"/>
                </a:solidFill>
              </a:rPr>
              <a:t>En terwijl zij baarde, gebeurde het dat de ene zijn hand naar buiten stak.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De </a:t>
            </a:r>
            <a:r>
              <a:rPr lang="nl-NL" sz="2600" dirty="0">
                <a:solidFill>
                  <a:srgbClr val="002060"/>
                </a:solidFill>
              </a:rPr>
              <a:t>vroedvrouw pakte die, bond een scharlakenrode draad om zijn hand en zei: Deze komt er het eerst uit.</a:t>
            </a:r>
          </a:p>
        </p:txBody>
      </p:sp>
    </p:spTree>
    <p:extLst>
      <p:ext uri="{BB962C8B-B14F-4D97-AF65-F5344CB8AC3E}">
        <p14:creationId xmlns:p14="http://schemas.microsoft.com/office/powerpoint/2010/main" val="35363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28 </a:t>
            </a:r>
            <a:r>
              <a:rPr lang="nl-NL" sz="2600" dirty="0">
                <a:solidFill>
                  <a:srgbClr val="002060"/>
                </a:solidFill>
              </a:rPr>
              <a:t>En terwijl zij baarde, gebeurde het dat de ene zijn hand naar buiten stak.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De </a:t>
            </a:r>
            <a:r>
              <a:rPr lang="nl-NL" sz="2600" dirty="0">
                <a:solidFill>
                  <a:srgbClr val="002060"/>
                </a:solidFill>
              </a:rPr>
              <a:t>vroedvrouw pakte die, bond een scharlakenrode draad om zijn hand en zei: Deze komt er het eerst uit.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876" y="2515632"/>
            <a:ext cx="2693773" cy="38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28 </a:t>
            </a:r>
            <a:r>
              <a:rPr lang="nl-NL" sz="2600" dirty="0">
                <a:solidFill>
                  <a:srgbClr val="002060"/>
                </a:solidFill>
              </a:rPr>
              <a:t>En terwijl zij baarde, gebeurde het dat de ene zijn hand naar buiten stak.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De </a:t>
            </a:r>
            <a:r>
              <a:rPr lang="nl-NL" sz="2600" dirty="0">
                <a:solidFill>
                  <a:srgbClr val="002060"/>
                </a:solidFill>
              </a:rPr>
              <a:t>vroedvrouw pakte die, bond een scharlakenrode draad om zijn hand en zei: Deze komt er het eerst uit.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790302" y="3087679"/>
            <a:ext cx="5577018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2060"/>
                </a:solidFill>
              </a:rPr>
              <a:t>Jesaja1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18 Kom </a:t>
            </a:r>
            <a:r>
              <a:rPr lang="nl-NL" sz="2400" dirty="0">
                <a:solidFill>
                  <a:srgbClr val="002060"/>
                </a:solidFill>
              </a:rPr>
              <a:t>nu, laten wij samen een </a:t>
            </a:r>
            <a:r>
              <a:rPr lang="nl-NL" sz="2400" dirty="0" smtClean="0">
                <a:solidFill>
                  <a:srgbClr val="002060"/>
                </a:solidFill>
              </a:rPr>
              <a:t>rechten, zegt YAHWEH.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Al </a:t>
            </a:r>
            <a:r>
              <a:rPr lang="nl-NL" sz="2400" dirty="0">
                <a:solidFill>
                  <a:srgbClr val="002060"/>
                </a:solidFill>
              </a:rPr>
              <a:t>waren uw zonden als scharlaken,</a:t>
            </a:r>
          </a:p>
          <a:p>
            <a:r>
              <a:rPr lang="nl-NL" sz="2400" dirty="0">
                <a:solidFill>
                  <a:srgbClr val="002060"/>
                </a:solidFill>
              </a:rPr>
              <a:t>ze zullen wit worden als sneeuw;</a:t>
            </a:r>
          </a:p>
          <a:p>
            <a:r>
              <a:rPr lang="nl-NL" sz="2400" dirty="0">
                <a:solidFill>
                  <a:srgbClr val="002060"/>
                </a:solidFill>
              </a:rPr>
              <a:t>al waren ze rood als karmozijn,</a:t>
            </a:r>
          </a:p>
          <a:p>
            <a:r>
              <a:rPr lang="nl-NL" sz="2400" dirty="0">
                <a:solidFill>
                  <a:srgbClr val="002060"/>
                </a:solidFill>
              </a:rPr>
              <a:t>ze zullen worden als witte wol.</a:t>
            </a:r>
          </a:p>
        </p:txBody>
      </p:sp>
    </p:spTree>
    <p:extLst>
      <p:ext uri="{BB962C8B-B14F-4D97-AF65-F5344CB8AC3E}">
        <p14:creationId xmlns:p14="http://schemas.microsoft.com/office/powerpoint/2010/main" val="24830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29 </a:t>
            </a:r>
            <a:r>
              <a:rPr lang="nl-NL" sz="2600" dirty="0">
                <a:solidFill>
                  <a:srgbClr val="002060"/>
                </a:solidFill>
              </a:rPr>
              <a:t>Maar het gebeurde, toen hij zijn hand weer naar binnen trok,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dat</a:t>
            </a:r>
            <a:r>
              <a:rPr lang="nl-NL" sz="2600" dirty="0">
                <a:solidFill>
                  <a:srgbClr val="002060"/>
                </a:solidFill>
              </a:rPr>
              <a:t>, zie, zijn broer tevoorschijn kwam.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Daarop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zei ze: Wat een bres heb jij voor jezelf geslagen!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men gaf hem de naam Perez.</a:t>
            </a:r>
          </a:p>
        </p:txBody>
      </p:sp>
    </p:spTree>
    <p:extLst>
      <p:ext uri="{BB962C8B-B14F-4D97-AF65-F5344CB8AC3E}">
        <p14:creationId xmlns:p14="http://schemas.microsoft.com/office/powerpoint/2010/main" val="33768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29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Maar het gebeurde, toen hij zijn hand weer naar binnen trok,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dat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zie, zijn broer tevoorschijn kwam.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Daarop </a:t>
            </a:r>
            <a:r>
              <a:rPr lang="nl-NL" sz="2600" dirty="0">
                <a:solidFill>
                  <a:srgbClr val="002060"/>
                </a:solidFill>
              </a:rPr>
              <a:t>zei ze: Wat een bres heb jij voor jezelf geslagen!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zij gaf </a:t>
            </a:r>
            <a:r>
              <a:rPr lang="nl-NL" sz="2600" dirty="0">
                <a:solidFill>
                  <a:srgbClr val="002060"/>
                </a:solidFill>
              </a:rPr>
              <a:t>hem de naam Perez.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" y="4383978"/>
            <a:ext cx="8005852" cy="113248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1" y="5349894"/>
            <a:ext cx="5312078" cy="107531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867400" y="3075573"/>
            <a:ext cx="413951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>
                <a:solidFill>
                  <a:srgbClr val="002060"/>
                </a:solidFill>
              </a:rPr>
              <a:t>Perez = breuk</a:t>
            </a:r>
            <a:endParaRPr lang="nl-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30 </a:t>
            </a:r>
            <a:r>
              <a:rPr lang="nl-NL" sz="2600" dirty="0">
                <a:solidFill>
                  <a:srgbClr val="002060"/>
                </a:solidFill>
              </a:rPr>
              <a:t>Daarna kwam zijn broer tevoorschijn,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die </a:t>
            </a:r>
            <a:r>
              <a:rPr lang="nl-NL" sz="2600" dirty="0">
                <a:solidFill>
                  <a:srgbClr val="002060"/>
                </a:solidFill>
              </a:rPr>
              <a:t>de scharlakenrode draad om zijn hand had,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men gaf hém de naam </a:t>
            </a:r>
            <a:r>
              <a:rPr lang="nl-NL" sz="2600" dirty="0" err="1">
                <a:solidFill>
                  <a:srgbClr val="002060"/>
                </a:solidFill>
              </a:rPr>
              <a:t>Zerah</a:t>
            </a:r>
            <a:r>
              <a:rPr lang="nl-NL" sz="2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435176" y="3669958"/>
            <a:ext cx="413951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err="1" smtClean="0">
                <a:solidFill>
                  <a:srgbClr val="002060"/>
                </a:solidFill>
              </a:rPr>
              <a:t>Zerah</a:t>
            </a:r>
            <a:r>
              <a:rPr lang="nl-NL" sz="2400" dirty="0" smtClean="0">
                <a:solidFill>
                  <a:srgbClr val="002060"/>
                </a:solidFill>
              </a:rPr>
              <a:t> = </a:t>
            </a:r>
            <a:r>
              <a:rPr lang="nl-NL" sz="2400" smtClean="0">
                <a:solidFill>
                  <a:srgbClr val="002060"/>
                </a:solidFill>
              </a:rPr>
              <a:t>opgaand licht</a:t>
            </a:r>
            <a:endParaRPr lang="nl-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Jesaja 60</a:t>
            </a:r>
          </a:p>
          <a:p>
            <a:r>
              <a:rPr lang="nl-NL" sz="2600" dirty="0" smtClean="0"/>
              <a:t>1 Sta </a:t>
            </a:r>
            <a:r>
              <a:rPr lang="nl-NL" sz="2600" dirty="0"/>
              <a:t>op, word verlicht, want uw licht </a:t>
            </a:r>
            <a:r>
              <a:rPr lang="nl-NL" sz="2600" dirty="0" smtClean="0"/>
              <a:t>komt </a:t>
            </a:r>
            <a:endParaRPr lang="nl-NL" sz="2600" dirty="0"/>
          </a:p>
          <a:p>
            <a:r>
              <a:rPr lang="nl-NL" sz="2600" dirty="0"/>
              <a:t>en de heerlijkheid van </a:t>
            </a:r>
            <a:r>
              <a:rPr lang="nl-NL" sz="2600" dirty="0" smtClean="0"/>
              <a:t>YAHWEH gaat </a:t>
            </a:r>
            <a:r>
              <a:rPr lang="nl-NL" sz="2600" dirty="0"/>
              <a:t>over u op</a:t>
            </a:r>
            <a:r>
              <a:rPr lang="nl-NL" sz="2600" dirty="0" smtClean="0"/>
              <a:t>.</a:t>
            </a:r>
          </a:p>
          <a:p>
            <a:endParaRPr lang="nl-NL" sz="2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6200"/>
            <a:ext cx="12192000" cy="9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Jesaja 60</a:t>
            </a:r>
          </a:p>
          <a:p>
            <a:r>
              <a:rPr lang="nl-NL" sz="2600" dirty="0" smtClean="0"/>
              <a:t>2 Want </a:t>
            </a:r>
            <a:r>
              <a:rPr lang="nl-NL" sz="2600" dirty="0"/>
              <a:t>zie, de duisternis zal de aarde </a:t>
            </a:r>
            <a:r>
              <a:rPr lang="nl-NL" sz="2600" dirty="0" smtClean="0"/>
              <a:t>bedekken </a:t>
            </a:r>
            <a:endParaRPr lang="nl-NL" sz="2600" dirty="0"/>
          </a:p>
          <a:p>
            <a:r>
              <a:rPr lang="nl-NL" sz="2600" dirty="0"/>
              <a:t>en </a:t>
            </a:r>
            <a:r>
              <a:rPr lang="nl-NL" sz="2600" dirty="0" smtClean="0"/>
              <a:t>duisternis de </a:t>
            </a:r>
            <a:r>
              <a:rPr lang="nl-NL" sz="2600" dirty="0"/>
              <a:t>volken,</a:t>
            </a:r>
          </a:p>
          <a:p>
            <a:r>
              <a:rPr lang="nl-NL" sz="2600" dirty="0" smtClean="0"/>
              <a:t>maar </a:t>
            </a:r>
            <a:r>
              <a:rPr lang="nl-NL" sz="2600" dirty="0"/>
              <a:t>over u zal </a:t>
            </a:r>
            <a:r>
              <a:rPr lang="nl-NL" sz="2600" dirty="0" smtClean="0"/>
              <a:t>YAHWEH opgaan</a:t>
            </a:r>
            <a:endParaRPr lang="nl-NL" sz="2600" dirty="0"/>
          </a:p>
          <a:p>
            <a:r>
              <a:rPr lang="nl-NL" sz="2600" dirty="0"/>
              <a:t>en Zijn heerlijkheid zal over u gezien worden.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7" y="4667021"/>
            <a:ext cx="10637271" cy="11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>
                <a:solidFill>
                  <a:srgbClr val="002060"/>
                </a:solidFill>
              </a:rPr>
              <a:t>1 Het gebeurde in die tijd dat </a:t>
            </a:r>
            <a:r>
              <a:rPr lang="nl-NL" sz="2600" u="sng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 van zijn broers wegtrok en zijn intrek nam bij een man uit </a:t>
            </a:r>
            <a:r>
              <a:rPr lang="nl-NL" sz="2600" dirty="0" err="1">
                <a:solidFill>
                  <a:srgbClr val="002060"/>
                </a:solidFill>
              </a:rPr>
              <a:t>Adullam</a:t>
            </a:r>
            <a:r>
              <a:rPr lang="nl-NL" sz="2600" dirty="0">
                <a:solidFill>
                  <a:srgbClr val="002060"/>
                </a:solidFill>
              </a:rPr>
              <a:t>; zijn naam was </a:t>
            </a:r>
            <a:r>
              <a:rPr lang="nl-NL" sz="2600" dirty="0" err="1">
                <a:solidFill>
                  <a:srgbClr val="002060"/>
                </a:solidFill>
              </a:rPr>
              <a:t>Hira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311610" y="3867665"/>
            <a:ext cx="573353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err="1" smtClean="0">
                <a:solidFill>
                  <a:srgbClr val="002060"/>
                </a:solidFill>
              </a:rPr>
              <a:t>Juda</a:t>
            </a:r>
            <a:r>
              <a:rPr lang="nl-NL" sz="2400" dirty="0" smtClean="0">
                <a:solidFill>
                  <a:srgbClr val="002060"/>
                </a:solidFill>
              </a:rPr>
              <a:t>, die zijn broer overleverde/verkocht</a:t>
            </a:r>
            <a:endParaRPr lang="nl-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Jesaja 60</a:t>
            </a:r>
          </a:p>
          <a:p>
            <a:r>
              <a:rPr lang="nl-NL" sz="2600" dirty="0" smtClean="0"/>
              <a:t>3 En </a:t>
            </a:r>
            <a:r>
              <a:rPr lang="nl-NL" sz="2600" dirty="0"/>
              <a:t>heidenvolken zullen naar uw licht gaan</a:t>
            </a:r>
          </a:p>
          <a:p>
            <a:r>
              <a:rPr lang="nl-NL" sz="2600" dirty="0" smtClean="0"/>
              <a:t>en </a:t>
            </a:r>
            <a:r>
              <a:rPr lang="nl-NL" sz="2600" dirty="0"/>
              <a:t>koningen naar de glans van uw </a:t>
            </a:r>
            <a:r>
              <a:rPr lang="nl-NL" sz="2600" dirty="0" err="1"/>
              <a:t>dageraad</a:t>
            </a:r>
            <a:r>
              <a:rPr lang="nl-NL" sz="2600" dirty="0"/>
              <a:t>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7" y="4706444"/>
            <a:ext cx="11699562" cy="10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7838" y="1606377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002060"/>
                </a:solidFill>
              </a:rPr>
              <a:t>Juda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081848" y="1606377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002060"/>
                </a:solidFill>
              </a:rPr>
              <a:t>Sua</a:t>
            </a:r>
            <a:r>
              <a:rPr lang="nl-NL" dirty="0" smtClean="0">
                <a:solidFill>
                  <a:srgbClr val="002060"/>
                </a:solidFill>
              </a:rPr>
              <a:t> (=rijkdom)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081848" y="226542"/>
            <a:ext cx="1915297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Een Kanaäniet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(=koopman)</a:t>
            </a:r>
            <a:endParaRPr lang="nl-NL" dirty="0">
              <a:solidFill>
                <a:srgbClr val="002060"/>
              </a:solidFill>
            </a:endParaRPr>
          </a:p>
        </p:txBody>
      </p:sp>
      <p:cxnSp>
        <p:nvCxnSpPr>
          <p:cNvPr id="6" name="Rechte verbindingslijn 5"/>
          <p:cNvCxnSpPr>
            <a:stCxn id="2" idx="3"/>
            <a:endCxn id="3" idx="1"/>
          </p:cNvCxnSpPr>
          <p:nvPr/>
        </p:nvCxnSpPr>
        <p:spPr>
          <a:xfrm>
            <a:off x="2533135" y="1791043"/>
            <a:ext cx="154871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stCxn id="4" idx="2"/>
            <a:endCxn id="3" idx="0"/>
          </p:cNvCxnSpPr>
          <p:nvPr/>
        </p:nvCxnSpPr>
        <p:spPr>
          <a:xfrm>
            <a:off x="5039497" y="872873"/>
            <a:ext cx="0" cy="73350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1449859" y="1975709"/>
            <a:ext cx="0" cy="38030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3" idx="2"/>
          </p:cNvCxnSpPr>
          <p:nvPr/>
        </p:nvCxnSpPr>
        <p:spPr>
          <a:xfrm flipH="1">
            <a:off x="5039496" y="1975709"/>
            <a:ext cx="1" cy="38030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V="1">
            <a:off x="1449859" y="2356016"/>
            <a:ext cx="3589637" cy="707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3121109" y="2388962"/>
            <a:ext cx="0" cy="41325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2166551" y="2826242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Er (=waakzaam)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2166551" y="3448188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002060"/>
                </a:solidFill>
              </a:rPr>
              <a:t>Onan</a:t>
            </a:r>
            <a:r>
              <a:rPr lang="nl-NL" dirty="0" smtClean="0">
                <a:solidFill>
                  <a:srgbClr val="002060"/>
                </a:solidFill>
              </a:rPr>
              <a:t> (=krachtig)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2160369" y="4087252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Sela (=rots)</a:t>
            </a:r>
            <a:endParaRPr lang="nl-NL" dirty="0">
              <a:solidFill>
                <a:srgbClr val="002060"/>
              </a:solidFill>
            </a:endParaRPr>
          </a:p>
        </p:txBody>
      </p:sp>
      <p:cxnSp>
        <p:nvCxnSpPr>
          <p:cNvPr id="29" name="Rechte verbindingslijn 28"/>
          <p:cNvCxnSpPr>
            <a:endCxn id="27" idx="0"/>
          </p:cNvCxnSpPr>
          <p:nvPr/>
        </p:nvCxnSpPr>
        <p:spPr>
          <a:xfrm>
            <a:off x="3121109" y="3195574"/>
            <a:ext cx="3091" cy="2526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3118018" y="3817520"/>
            <a:ext cx="3091" cy="2526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Afbeelding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67528" y="2783413"/>
            <a:ext cx="231691" cy="454694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67527" y="3406610"/>
            <a:ext cx="231691" cy="454694"/>
          </a:xfrm>
          <a:prstGeom prst="rect">
            <a:avLst/>
          </a:prstGeom>
        </p:spPr>
      </p:pic>
      <p:sp>
        <p:nvSpPr>
          <p:cNvPr id="37" name="Tekstvak 36"/>
          <p:cNvSpPr txBox="1"/>
          <p:nvPr/>
        </p:nvSpPr>
        <p:spPr>
          <a:xfrm>
            <a:off x="5364887" y="3170083"/>
            <a:ext cx="1915297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Thamar (=palmboom)</a:t>
            </a:r>
            <a:endParaRPr lang="nl-NL" dirty="0">
              <a:solidFill>
                <a:srgbClr val="002060"/>
              </a:solidFill>
            </a:endParaRPr>
          </a:p>
        </p:txBody>
      </p:sp>
      <p:cxnSp>
        <p:nvCxnSpPr>
          <p:cNvPr id="38" name="Rechte verbindingslijn 37"/>
          <p:cNvCxnSpPr/>
          <p:nvPr/>
        </p:nvCxnSpPr>
        <p:spPr>
          <a:xfrm>
            <a:off x="4782065" y="3493248"/>
            <a:ext cx="58900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4782065" y="3010760"/>
            <a:ext cx="0" cy="51923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 flipV="1">
            <a:off x="4075666" y="3010760"/>
            <a:ext cx="706399" cy="490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4075666" y="3714508"/>
            <a:ext cx="70639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 flipV="1">
            <a:off x="4782064" y="3529990"/>
            <a:ext cx="1" cy="18451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53"/>
          <p:cNvCxnSpPr/>
          <p:nvPr/>
        </p:nvCxnSpPr>
        <p:spPr>
          <a:xfrm flipH="1">
            <a:off x="889686" y="1975709"/>
            <a:ext cx="12357" cy="31029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/>
          <p:cNvCxnSpPr/>
          <p:nvPr/>
        </p:nvCxnSpPr>
        <p:spPr>
          <a:xfrm>
            <a:off x="6289326" y="3816414"/>
            <a:ext cx="8497" cy="1261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/>
          <p:nvPr/>
        </p:nvCxnSpPr>
        <p:spPr>
          <a:xfrm flipH="1">
            <a:off x="889686" y="5095745"/>
            <a:ext cx="5432849" cy="3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>
          <a:xfrm flipV="1">
            <a:off x="6289326" y="5077588"/>
            <a:ext cx="1326684" cy="93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7616010" y="4911079"/>
            <a:ext cx="1915297" cy="4308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200" dirty="0" smtClean="0">
                <a:solidFill>
                  <a:srgbClr val="FF0000"/>
                </a:solidFill>
              </a:rPr>
              <a:t>Perez (=breuk)</a:t>
            </a:r>
            <a:endParaRPr lang="nl-NL" sz="2200" dirty="0">
              <a:solidFill>
                <a:srgbClr val="FF0000"/>
              </a:solidFill>
            </a:endParaRPr>
          </a:p>
        </p:txBody>
      </p:sp>
      <p:sp>
        <p:nvSpPr>
          <p:cNvPr id="70" name="Tekstvak 69"/>
          <p:cNvSpPr txBox="1"/>
          <p:nvPr/>
        </p:nvSpPr>
        <p:spPr>
          <a:xfrm>
            <a:off x="7618069" y="5721842"/>
            <a:ext cx="2292050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 err="1" smtClean="0">
                <a:solidFill>
                  <a:srgbClr val="FF0000"/>
                </a:solidFill>
              </a:rPr>
              <a:t>Zerah</a:t>
            </a:r>
            <a:r>
              <a:rPr lang="nl-NL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nl-NL" sz="2400" b="1" dirty="0" smtClean="0">
                <a:solidFill>
                  <a:srgbClr val="FF0000"/>
                </a:solidFill>
              </a:rPr>
              <a:t>(=opgaand licht</a:t>
            </a:r>
            <a:endParaRPr lang="nl-NL" sz="2400" b="1" dirty="0">
              <a:solidFill>
                <a:srgbClr val="FF0000"/>
              </a:solidFill>
            </a:endParaRPr>
          </a:p>
        </p:txBody>
      </p:sp>
      <p:cxnSp>
        <p:nvCxnSpPr>
          <p:cNvPr id="71" name="Rechte verbindingslijn 70"/>
          <p:cNvCxnSpPr>
            <a:stCxn id="69" idx="2"/>
          </p:cNvCxnSpPr>
          <p:nvPr/>
        </p:nvCxnSpPr>
        <p:spPr>
          <a:xfrm>
            <a:off x="8573659" y="5341966"/>
            <a:ext cx="1930" cy="379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Romeinen 11</a:t>
            </a:r>
          </a:p>
          <a:p>
            <a:r>
              <a:rPr lang="nl-NL" sz="2600" dirty="0" smtClean="0"/>
              <a:t>11 Ik </a:t>
            </a:r>
            <a:r>
              <a:rPr lang="nl-NL" sz="2600" dirty="0"/>
              <a:t>zeg dan: Struikelen zij </a:t>
            </a:r>
            <a:r>
              <a:rPr lang="nl-NL" sz="2600" dirty="0" smtClean="0"/>
              <a:t>soms, opdat </a:t>
            </a:r>
            <a:r>
              <a:rPr lang="nl-NL" sz="2600" dirty="0"/>
              <a:t>zij zouden vallen? </a:t>
            </a:r>
            <a:endParaRPr lang="nl-NL" sz="2600" dirty="0" smtClean="0"/>
          </a:p>
          <a:p>
            <a:r>
              <a:rPr lang="nl-NL" sz="2600" dirty="0" smtClean="0"/>
              <a:t>Moge het </a:t>
            </a:r>
            <a:r>
              <a:rPr lang="nl-NL" sz="2600" dirty="0"/>
              <a:t>niet gebeuren! </a:t>
            </a:r>
            <a:endParaRPr lang="nl-NL" sz="2600" dirty="0" smtClean="0"/>
          </a:p>
          <a:p>
            <a:r>
              <a:rPr lang="nl-NL" sz="2600" dirty="0" smtClean="0"/>
              <a:t>Maar </a:t>
            </a:r>
            <a:r>
              <a:rPr lang="nl-NL" sz="2600" dirty="0"/>
              <a:t>in </a:t>
            </a:r>
            <a:r>
              <a:rPr lang="nl-NL" sz="2600" dirty="0" smtClean="0"/>
              <a:t>hun misstap </a:t>
            </a:r>
            <a:r>
              <a:rPr lang="nl-NL" sz="2600" dirty="0"/>
              <a:t>is de redding voor </a:t>
            </a:r>
            <a:r>
              <a:rPr lang="nl-NL" sz="2600" dirty="0" smtClean="0"/>
              <a:t>de natiën</a:t>
            </a:r>
            <a:r>
              <a:rPr lang="nl-NL" sz="2600" dirty="0"/>
              <a:t>, </a:t>
            </a:r>
            <a:endParaRPr lang="nl-NL" sz="2600" dirty="0" smtClean="0"/>
          </a:p>
          <a:p>
            <a:r>
              <a:rPr lang="nl-NL" sz="2600" dirty="0" smtClean="0"/>
              <a:t>om </a:t>
            </a:r>
            <a:r>
              <a:rPr lang="nl-NL" sz="2600" dirty="0"/>
              <a:t>hen jaloers </a:t>
            </a:r>
            <a:r>
              <a:rPr lang="nl-NL" sz="2600" dirty="0" smtClean="0"/>
              <a:t>te maken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54651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7544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/>
              <a:t>Romeinen 11</a:t>
            </a:r>
          </a:p>
          <a:p>
            <a:r>
              <a:rPr lang="nl-NL" sz="2600" dirty="0"/>
              <a:t>1</a:t>
            </a:r>
            <a:r>
              <a:rPr lang="nl-NL" sz="2600" dirty="0" smtClean="0"/>
              <a:t>2 </a:t>
            </a:r>
            <a:r>
              <a:rPr lang="nl-NL" sz="2600" dirty="0"/>
              <a:t>En indien hun misstap </a:t>
            </a:r>
            <a:r>
              <a:rPr lang="nl-NL" sz="2600" dirty="0" smtClean="0"/>
              <a:t>de rijkdom </a:t>
            </a:r>
            <a:r>
              <a:rPr lang="nl-NL" sz="2600" dirty="0"/>
              <a:t>van de wereld is </a:t>
            </a:r>
            <a:endParaRPr lang="nl-NL" sz="2600" dirty="0" smtClean="0"/>
          </a:p>
          <a:p>
            <a:r>
              <a:rPr lang="nl-NL" sz="2600" dirty="0" smtClean="0"/>
              <a:t>En hun </a:t>
            </a:r>
            <a:r>
              <a:rPr lang="nl-NL" sz="2600" dirty="0"/>
              <a:t>vermindering de </a:t>
            </a:r>
            <a:r>
              <a:rPr lang="nl-NL" sz="2600" dirty="0" smtClean="0"/>
              <a:t>rijkdom van </a:t>
            </a:r>
            <a:r>
              <a:rPr lang="nl-NL" sz="2600" dirty="0"/>
              <a:t>de natiën, </a:t>
            </a:r>
            <a:endParaRPr lang="nl-NL" sz="2600" dirty="0" smtClean="0"/>
          </a:p>
          <a:p>
            <a:r>
              <a:rPr lang="nl-NL" sz="2600" dirty="0" smtClean="0"/>
              <a:t>hoeveel </a:t>
            </a:r>
            <a:r>
              <a:rPr lang="nl-NL" sz="2600" dirty="0"/>
              <a:t>te </a:t>
            </a:r>
            <a:r>
              <a:rPr lang="nl-NL" sz="2600" dirty="0" smtClean="0"/>
              <a:t>meer hun </a:t>
            </a:r>
            <a:r>
              <a:rPr lang="nl-NL" sz="2600" dirty="0"/>
              <a:t>compleet-making!</a:t>
            </a:r>
          </a:p>
          <a:p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309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2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 zag daar de dochter van een </a:t>
            </a:r>
            <a:r>
              <a:rPr lang="nl-NL" sz="2600" dirty="0" err="1">
                <a:solidFill>
                  <a:srgbClr val="002060"/>
                </a:solidFill>
              </a:rPr>
              <a:t>Kanaänitisch</a:t>
            </a:r>
            <a:r>
              <a:rPr lang="nl-NL" sz="2600" dirty="0">
                <a:solidFill>
                  <a:srgbClr val="002060"/>
                </a:solidFill>
              </a:rPr>
              <a:t> man; zijn naam was </a:t>
            </a:r>
            <a:r>
              <a:rPr lang="nl-NL" sz="2600" dirty="0" err="1">
                <a:solidFill>
                  <a:srgbClr val="002060"/>
                </a:solidFill>
              </a:rPr>
              <a:t>Sua</a:t>
            </a:r>
            <a:r>
              <a:rPr lang="nl-NL" sz="2600" dirty="0">
                <a:solidFill>
                  <a:srgbClr val="002060"/>
                </a:solidFill>
              </a:rPr>
              <a:t>. Hij nam haar tot vrouw en kwam bij haar.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3 </a:t>
            </a:r>
            <a:r>
              <a:rPr lang="nl-NL" sz="2600" dirty="0">
                <a:solidFill>
                  <a:srgbClr val="002060"/>
                </a:solidFill>
              </a:rPr>
              <a:t>Zij werd zwanger en baarde een zoon, en hij gaf hem de naam Er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4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4 </a:t>
            </a:r>
            <a:r>
              <a:rPr lang="nl-NL" sz="2600" dirty="0">
                <a:solidFill>
                  <a:srgbClr val="002060"/>
                </a:solidFill>
              </a:rPr>
              <a:t>Daarna werd zij weer zwanger, baarde een zoon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gaf hem de naam </a:t>
            </a:r>
            <a:r>
              <a:rPr lang="nl-NL" sz="2600" dirty="0" err="1">
                <a:solidFill>
                  <a:srgbClr val="002060"/>
                </a:solidFill>
              </a:rPr>
              <a:t>Onan</a:t>
            </a:r>
            <a:r>
              <a:rPr lang="nl-NL" sz="2600" dirty="0">
                <a:solidFill>
                  <a:srgbClr val="002060"/>
                </a:solidFill>
              </a:rPr>
              <a:t>.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5 </a:t>
            </a:r>
            <a:r>
              <a:rPr lang="nl-NL" sz="2600" dirty="0">
                <a:solidFill>
                  <a:srgbClr val="002060"/>
                </a:solidFill>
              </a:rPr>
              <a:t>En zij baarde opnieuw een zoon en gaf hem de naam </a:t>
            </a:r>
            <a:r>
              <a:rPr lang="nl-NL" sz="2600" u="sng" dirty="0">
                <a:solidFill>
                  <a:srgbClr val="002060"/>
                </a:solidFill>
              </a:rPr>
              <a:t>Sela</a:t>
            </a:r>
            <a:r>
              <a:rPr lang="nl-NL" sz="2600" dirty="0">
                <a:solidFill>
                  <a:srgbClr val="002060"/>
                </a:solidFill>
              </a:rPr>
              <a:t>.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Hij </a:t>
            </a:r>
            <a:r>
              <a:rPr lang="nl-NL" sz="2600" dirty="0">
                <a:solidFill>
                  <a:srgbClr val="002060"/>
                </a:solidFill>
              </a:rPr>
              <a:t>was echter in </a:t>
            </a:r>
            <a:r>
              <a:rPr lang="nl-NL" sz="2600" u="sng" dirty="0" err="1">
                <a:solidFill>
                  <a:srgbClr val="002060"/>
                </a:solidFill>
              </a:rPr>
              <a:t>Chezib</a:t>
            </a:r>
            <a:r>
              <a:rPr lang="nl-NL" sz="2600" dirty="0">
                <a:solidFill>
                  <a:srgbClr val="002060"/>
                </a:solidFill>
              </a:rPr>
              <a:t>, toen zij hem baarde.</a:t>
            </a:r>
            <a:endParaRPr lang="nl-NL" sz="2600" dirty="0" smtClean="0">
              <a:solidFill>
                <a:srgbClr val="00206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594918" y="4287796"/>
            <a:ext cx="863737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>
                <a:solidFill>
                  <a:srgbClr val="002060"/>
                </a:solidFill>
              </a:rPr>
              <a:t>Sela = rots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err="1" smtClean="0">
                <a:solidFill>
                  <a:srgbClr val="002060"/>
                </a:solidFill>
              </a:rPr>
              <a:t>Chezib</a:t>
            </a:r>
            <a:r>
              <a:rPr lang="nl-NL" sz="2400" dirty="0" smtClean="0">
                <a:solidFill>
                  <a:srgbClr val="002060"/>
                </a:solidFill>
              </a:rPr>
              <a:t> = vals, leugenaar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>
                <a:solidFill>
                  <a:srgbClr val="002060"/>
                </a:solidFill>
              </a:rPr>
              <a:t>In Gen.37 was het huis van Jakob niet bij </a:t>
            </a:r>
            <a:r>
              <a:rPr lang="nl-NL" sz="2400" dirty="0" err="1" smtClean="0">
                <a:solidFill>
                  <a:srgbClr val="002060"/>
                </a:solidFill>
              </a:rPr>
              <a:t>Sichem</a:t>
            </a:r>
            <a:r>
              <a:rPr lang="nl-NL" sz="2400" dirty="0" smtClean="0">
                <a:solidFill>
                  <a:srgbClr val="002060"/>
                </a:solidFill>
              </a:rPr>
              <a:t> maar bij </a:t>
            </a:r>
            <a:r>
              <a:rPr lang="nl-NL" sz="2400" dirty="0" err="1" smtClean="0">
                <a:solidFill>
                  <a:srgbClr val="002060"/>
                </a:solidFill>
              </a:rPr>
              <a:t>Dothan</a:t>
            </a:r>
            <a:endParaRPr lang="nl-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7838" y="1606377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002060"/>
                </a:solidFill>
              </a:rPr>
              <a:t>Juda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081848" y="1606377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002060"/>
                </a:solidFill>
              </a:rPr>
              <a:t>Sua</a:t>
            </a:r>
            <a:r>
              <a:rPr lang="nl-NL" dirty="0" smtClean="0">
                <a:solidFill>
                  <a:srgbClr val="002060"/>
                </a:solidFill>
              </a:rPr>
              <a:t> (=rijkdom)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081848" y="226542"/>
            <a:ext cx="1915297" cy="646331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Een Kanaäniet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(=koopman)</a:t>
            </a:r>
            <a:endParaRPr lang="nl-NL" dirty="0">
              <a:solidFill>
                <a:srgbClr val="002060"/>
              </a:solidFill>
            </a:endParaRPr>
          </a:p>
        </p:txBody>
      </p:sp>
      <p:cxnSp>
        <p:nvCxnSpPr>
          <p:cNvPr id="6" name="Rechte verbindingslijn 5"/>
          <p:cNvCxnSpPr>
            <a:stCxn id="2" idx="3"/>
            <a:endCxn id="3" idx="1"/>
          </p:cNvCxnSpPr>
          <p:nvPr/>
        </p:nvCxnSpPr>
        <p:spPr>
          <a:xfrm>
            <a:off x="2533135" y="1791043"/>
            <a:ext cx="154871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stCxn id="4" idx="2"/>
            <a:endCxn id="3" idx="0"/>
          </p:cNvCxnSpPr>
          <p:nvPr/>
        </p:nvCxnSpPr>
        <p:spPr>
          <a:xfrm>
            <a:off x="5039497" y="872873"/>
            <a:ext cx="0" cy="73350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1449859" y="1975709"/>
            <a:ext cx="0" cy="38030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3" idx="2"/>
          </p:cNvCxnSpPr>
          <p:nvPr/>
        </p:nvCxnSpPr>
        <p:spPr>
          <a:xfrm flipH="1">
            <a:off x="5039496" y="1975709"/>
            <a:ext cx="1" cy="38030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 flipV="1">
            <a:off x="1449859" y="2356016"/>
            <a:ext cx="3589637" cy="707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>
            <a:off x="3121109" y="2388962"/>
            <a:ext cx="0" cy="41325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2166551" y="2826242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Er (=waakzaam)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2166551" y="3448188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002060"/>
                </a:solidFill>
              </a:rPr>
              <a:t>Onan</a:t>
            </a:r>
            <a:r>
              <a:rPr lang="nl-NL" dirty="0" smtClean="0">
                <a:solidFill>
                  <a:srgbClr val="002060"/>
                </a:solidFill>
              </a:rPr>
              <a:t> (=krachtig)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2160369" y="4087252"/>
            <a:ext cx="1915297" cy="36933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2060"/>
                </a:solidFill>
              </a:rPr>
              <a:t>Sela (=rots)</a:t>
            </a:r>
            <a:endParaRPr lang="nl-NL" dirty="0">
              <a:solidFill>
                <a:srgbClr val="002060"/>
              </a:solidFill>
            </a:endParaRPr>
          </a:p>
        </p:txBody>
      </p:sp>
      <p:cxnSp>
        <p:nvCxnSpPr>
          <p:cNvPr id="29" name="Rechte verbindingslijn 28"/>
          <p:cNvCxnSpPr>
            <a:endCxn id="27" idx="0"/>
          </p:cNvCxnSpPr>
          <p:nvPr/>
        </p:nvCxnSpPr>
        <p:spPr>
          <a:xfrm>
            <a:off x="3121109" y="3195574"/>
            <a:ext cx="3091" cy="2526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>
            <a:off x="3118018" y="3817520"/>
            <a:ext cx="3091" cy="25261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2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6 </a:t>
            </a:r>
            <a:r>
              <a:rPr lang="nl-NL" sz="2600" dirty="0">
                <a:solidFill>
                  <a:srgbClr val="002060"/>
                </a:solidFill>
              </a:rPr>
              <a:t>En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 nam een vrouw voor Er, zijn eerstgeborene;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haar </a:t>
            </a:r>
            <a:r>
              <a:rPr lang="nl-NL" sz="2600" dirty="0">
                <a:solidFill>
                  <a:srgbClr val="002060"/>
                </a:solidFill>
              </a:rPr>
              <a:t>naam was </a:t>
            </a:r>
            <a:r>
              <a:rPr lang="nl-NL" sz="2600" u="sng" dirty="0" smtClean="0">
                <a:solidFill>
                  <a:srgbClr val="002060"/>
                </a:solidFill>
              </a:rPr>
              <a:t>Thamar</a:t>
            </a:r>
            <a:r>
              <a:rPr lang="nl-NL" sz="2600" dirty="0">
                <a:solidFill>
                  <a:srgbClr val="002060"/>
                </a:solidFill>
              </a:rPr>
              <a:t>.</a:t>
            </a:r>
            <a:endParaRPr lang="nl-NL" sz="2600" dirty="0" smtClean="0">
              <a:solidFill>
                <a:srgbClr val="00206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61533" y="3978877"/>
            <a:ext cx="439900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smtClean="0">
                <a:solidFill>
                  <a:srgbClr val="002060"/>
                </a:solidFill>
              </a:rPr>
              <a:t>Thamar betekent: palm(boom)</a:t>
            </a:r>
            <a:endParaRPr lang="nl-NL" sz="2400" dirty="0">
              <a:solidFill>
                <a:srgbClr val="00206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317" y="2990335"/>
            <a:ext cx="3980591" cy="299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90151" y="383059"/>
            <a:ext cx="102972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Genesis 38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7 </a:t>
            </a:r>
            <a:r>
              <a:rPr lang="nl-NL" sz="2600" dirty="0">
                <a:solidFill>
                  <a:srgbClr val="002060"/>
                </a:solidFill>
              </a:rPr>
              <a:t>Maar Er, de eerstgeborene van </a:t>
            </a:r>
            <a:r>
              <a:rPr lang="nl-NL" sz="2600" dirty="0" err="1">
                <a:solidFill>
                  <a:srgbClr val="002060"/>
                </a:solidFill>
              </a:rPr>
              <a:t>Juda</a:t>
            </a:r>
            <a:r>
              <a:rPr lang="nl-NL" sz="2600" dirty="0">
                <a:solidFill>
                  <a:srgbClr val="002060"/>
                </a:solidFill>
              </a:rPr>
              <a:t>, was slecht in de ogen van de HEERE; daarom doodde de HEERE hem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590"/>
            <a:ext cx="12192000" cy="94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31019</TotalTime>
  <Words>1618</Words>
  <Application>Microsoft Office PowerPoint</Application>
  <PresentationFormat>Breedbeeld</PresentationFormat>
  <Paragraphs>208</Paragraphs>
  <Slides>43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1057</cp:revision>
  <dcterms:created xsi:type="dcterms:W3CDTF">2017-10-24T20:34:00Z</dcterms:created>
  <dcterms:modified xsi:type="dcterms:W3CDTF">2020-02-16T15:15:16Z</dcterms:modified>
</cp:coreProperties>
</file>