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3823950" cy="8640763"/>
  <p:notesSz cx="7559675" cy="106918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3" name="Tijdelijke aanduiding voor datum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4" name="Tijdelijke aanduiding voor voettekst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Tijdelijke aanduiding voor dianumm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25478D5-66DC-44BC-B211-F8EF46786560}" type="slidenum">
              <a:t>‹nr.›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57569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Tijdelijke aanduiding voor notities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nl-NL"/>
          </a:p>
        </p:txBody>
      </p:sp>
      <p:sp>
        <p:nvSpPr>
          <p:cNvPr id="4" name="Tijdelijke aanduiding voor koptekst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nl-NL"/>
          </a:p>
        </p:txBody>
      </p:sp>
      <p:sp>
        <p:nvSpPr>
          <p:cNvPr id="5" name="Tijdelijke aanduiding voor datum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nl-NL"/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9DC2FF69-F9D3-40EF-B686-2937B4F2E84B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960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nl-NL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CBAD491-29D3-4363-9F45-16BBA05AE9CE}" type="slidenum">
              <a:t>1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545AFCF-FB35-42CD-8A41-12C88D07D2FB}" type="slidenum">
              <a:t>10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B465816-2F57-48DA-A846-7D1C8A2BAADA}" type="slidenum">
              <a:t>11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709281C-6E9A-4F26-B964-F1957C921165}" type="slidenum">
              <a:t>12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50C8615-9703-4733-A94B-B669F0C7FD65}" type="slidenum">
              <a:t>13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F07F9A8-1AC7-449A-A26E-B70B5D0F2B97}" type="slidenum">
              <a:t>14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76D326B-237B-43F9-9F80-5866994B50FA}" type="slidenum">
              <a:t>15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D39F7A2-2A4C-47F6-840F-D867E1300506}" type="slidenum">
              <a:t>16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08D942-5AF1-45DB-A69D-B7424F53C17D}" type="slidenum">
              <a:t>17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AEFB15C-88B7-4A9D-8E88-C972D06D7477}" type="slidenum">
              <a:t>18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C659EA5-33D7-4318-905E-12D76E2FAA20}" type="slidenum">
              <a:t>19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0F381F0-F359-431C-8E07-9ED2BF52B8FE}" type="slidenum">
              <a:t>2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2170F2A-B5E0-4D9B-BD9F-72EE169E1CC8}" type="slidenum">
              <a:t>20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A6575FF-B482-4BFC-A26C-E11A16A322C0}" type="slidenum">
              <a:t>21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24DB4C-8B29-44E3-80C4-175988148E6B}" type="slidenum">
              <a:t>22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69D7FC3-9326-4046-A8DD-A3404C93D144}" type="slidenum">
              <a:t>23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7794C57-4EB9-4907-B247-E04D04690E90}" type="slidenum">
              <a:t>24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52DC1F9-6F83-48B0-A3BA-541BD9B9DDD7}" type="slidenum">
              <a:t>25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C4230DB-F845-408B-A5A8-80EA11278AB3}" type="slidenum">
              <a:t>26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F44F4CC-4260-4626-9522-F6CE44313825}" type="slidenum">
              <a:t>3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6B2E7F6-D67C-45E7-936F-AFEAAF97A8FE}" type="slidenum">
              <a:t>4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B86BF2A-6447-406F-981A-7F3816221175}" type="slidenum">
              <a:t>5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410CA6-8138-4362-96A1-3348706AFCA6}" type="slidenum">
              <a:t>6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069E21F-C6CF-4F95-A5E5-49C2BCB6F790}" type="slidenum">
              <a:t>7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AF28A96-9369-48E9-9DCA-0B408A1FF0F2}" type="slidenum">
              <a:t>8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A90F21D-8CE1-4B94-8CFF-E6FBE0491624}" type="slidenum">
              <a:t>9</a:t>
            </a:fld>
            <a:endParaRPr lang="nl-N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573091" y="812801"/>
            <a:ext cx="6411909" cy="4008436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Tijdelijke aanduiding voor notiti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1728792" y="1414467"/>
            <a:ext cx="10367960" cy="300831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 txBox="1">
            <a:spLocks noGrp="1"/>
          </p:cNvSpPr>
          <p:nvPr>
            <p:ph type="subTitle" idx="1"/>
          </p:nvPr>
        </p:nvSpPr>
        <p:spPr>
          <a:xfrm>
            <a:off x="1728792" y="4538660"/>
            <a:ext cx="10367960" cy="2085975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9A4DE8-4FB5-4C82-8DCB-5843F41272E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51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15A757-73B2-4F16-8020-15CA5DBC140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2113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 txBox="1">
            <a:spLocks noGrp="1"/>
          </p:cNvSpPr>
          <p:nvPr>
            <p:ph type="title" orient="vert"/>
          </p:nvPr>
        </p:nvSpPr>
        <p:spPr>
          <a:xfrm>
            <a:off x="10021888" y="344491"/>
            <a:ext cx="3109910" cy="7378695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 txBox="1">
            <a:spLocks noGrp="1"/>
          </p:cNvSpPr>
          <p:nvPr>
            <p:ph type="body" orient="vert" idx="1"/>
          </p:nvPr>
        </p:nvSpPr>
        <p:spPr>
          <a:xfrm>
            <a:off x="690564" y="344491"/>
            <a:ext cx="9178920" cy="737869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52C1C4-A67E-49D6-A451-F587E8FC0317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7511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778A1B-D56D-49D8-B532-90EAAA29C681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193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942975" y="2154234"/>
            <a:ext cx="11923711" cy="3594104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942975" y="5783259"/>
            <a:ext cx="11923711" cy="1889122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04409D-7E64-4B9E-8A9D-E8FE04AC16A7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996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690564" y="2020888"/>
            <a:ext cx="6143625" cy="570229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 txBox="1">
            <a:spLocks noGrp="1"/>
          </p:cNvSpPr>
          <p:nvPr>
            <p:ph idx="2"/>
          </p:nvPr>
        </p:nvSpPr>
        <p:spPr>
          <a:xfrm>
            <a:off x="6986592" y="2020888"/>
            <a:ext cx="6145216" cy="570229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42FBB9-E7BE-48FA-84F5-2AF3B9AAA5FF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085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952503" y="460372"/>
            <a:ext cx="11922120" cy="16700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952503" y="2117722"/>
            <a:ext cx="5848346" cy="1038228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 txBox="1">
            <a:spLocks noGrp="1"/>
          </p:cNvSpPr>
          <p:nvPr>
            <p:ph idx="2"/>
          </p:nvPr>
        </p:nvSpPr>
        <p:spPr>
          <a:xfrm>
            <a:off x="952503" y="3155951"/>
            <a:ext cx="5848346" cy="464344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3"/>
          </p:nvPr>
        </p:nvSpPr>
        <p:spPr>
          <a:xfrm>
            <a:off x="6997702" y="2117722"/>
            <a:ext cx="5876921" cy="1038228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 txBox="1">
            <a:spLocks noGrp="1"/>
          </p:cNvSpPr>
          <p:nvPr>
            <p:ph idx="4"/>
          </p:nvPr>
        </p:nvSpPr>
        <p:spPr>
          <a:xfrm>
            <a:off x="6997702" y="3155951"/>
            <a:ext cx="5876921" cy="464344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8" name="Tijdelijke aanduiding voor voet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9" name="Tijdelijke aanduiding voor dia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8BEA3E-0160-44C9-B746-CEFEB4CBC5EA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154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voet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5" name="Tijdelijke aanduiding voor dia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0780D4-9E9A-43EB-AD42-3E43F2CFFD1F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527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3" name="Tijdelijke aanduiding voor voet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dia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FF792D-C78C-425F-B581-EFFBE3DEB1D9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696220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952503" y="576264"/>
            <a:ext cx="4457700" cy="2016123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5876921" y="1244598"/>
            <a:ext cx="6997702" cy="6140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 txBox="1">
            <a:spLocks noGrp="1"/>
          </p:cNvSpPr>
          <p:nvPr>
            <p:ph type="body" idx="2"/>
          </p:nvPr>
        </p:nvSpPr>
        <p:spPr>
          <a:xfrm>
            <a:off x="952503" y="2592388"/>
            <a:ext cx="4457700" cy="4802191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A75390C-21A2-4C6D-85BD-465B69F9075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207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952503" y="576264"/>
            <a:ext cx="4457700" cy="2016123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1"/>
          </p:nvPr>
        </p:nvSpPr>
        <p:spPr>
          <a:xfrm>
            <a:off x="5876921" y="1244598"/>
            <a:ext cx="6997702" cy="6140452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tekst 3"/>
          <p:cNvSpPr txBox="1">
            <a:spLocks noGrp="1"/>
          </p:cNvSpPr>
          <p:nvPr>
            <p:ph type="body" idx="2"/>
          </p:nvPr>
        </p:nvSpPr>
        <p:spPr>
          <a:xfrm>
            <a:off x="952503" y="2592388"/>
            <a:ext cx="4457700" cy="4802191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66315D-76C0-4461-AFC0-F9F85FF35FD7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684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 txBox="1">
            <a:spLocks noGrp="1"/>
          </p:cNvSpPr>
          <p:nvPr>
            <p:ph type="title"/>
          </p:nvPr>
        </p:nvSpPr>
        <p:spPr>
          <a:xfrm>
            <a:off x="691204" y="343796"/>
            <a:ext cx="12441244" cy="14428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nl-NL"/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691204" y="2021400"/>
            <a:ext cx="12441244" cy="57016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2"/>
          </p:nvPr>
        </p:nvSpPr>
        <p:spPr>
          <a:xfrm>
            <a:off x="691204" y="7870679"/>
            <a:ext cx="3220562" cy="59579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3"/>
          </p:nvPr>
        </p:nvSpPr>
        <p:spPr>
          <a:xfrm>
            <a:off x="4727521" y="7870679"/>
            <a:ext cx="4381557" cy="59579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4"/>
          </p:nvPr>
        </p:nvSpPr>
        <p:spPr>
          <a:xfrm>
            <a:off x="9911519" y="7870679"/>
            <a:ext cx="3220562" cy="59579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507EC6B-B39E-44CB-A2ED-9F73D13EFCD4}" type="slidenum"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nl-NL" sz="503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615"/>
        </a:spcAft>
        <a:buNone/>
        <a:tabLst/>
        <a:defRPr lang="nl-NL" sz="366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901613" y="360355"/>
            <a:ext cx="9896926" cy="359767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r>
              <a:rPr lang="en-US" sz="32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Het verzoendeksel  (de beschutplaats)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42360" y="360355"/>
            <a:ext cx="13015441" cy="79365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'hilasmos' is de verzoening als </a:t>
            </a:r>
            <a:r>
              <a:rPr lang="en-US" sz="2600" b="0" i="1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handeling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'hilastērion' is de </a:t>
            </a:r>
            <a:r>
              <a:rPr lang="en-US" sz="2600" b="0" i="1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plaats</a:t>
            </a: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 waar de verzoening plaats vindt.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040" y="11521"/>
            <a:ext cx="13791959" cy="320939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kstvak 2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5059439" y="2301124"/>
            <a:ext cx="2099883" cy="883795"/>
          </a:xfrm>
          <a:prstGeom prst="rect">
            <a:avLst/>
          </a:prstGeom>
          <a:solidFill>
            <a:srgbClr val="FF0000">
              <a:alpha val="0"/>
            </a:srgbClr>
          </a:solidFill>
          <a:ln w="19083" cap="flat">
            <a:solidFill>
              <a:srgbClr val="0000FF"/>
            </a:solidFill>
            <a:prstDash val="solid"/>
            <a:miter/>
          </a:ln>
        </p:spPr>
        <p:txBody>
          <a:bodyPr vert="horz" wrap="none" lIns="99358" tIns="54361" rIns="99358" bIns="5436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1918518" y="3220919"/>
            <a:ext cx="1611355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Rom 3:25</a:t>
            </a:r>
          </a:p>
        </p:txBody>
      </p:sp>
      <p:sp>
        <p:nvSpPr>
          <p:cNvPr id="6" name="Rechthoek 5"/>
          <p:cNvSpPr/>
          <p:nvPr/>
        </p:nvSpPr>
        <p:spPr>
          <a:xfrm>
            <a:off x="6288840" y="11521"/>
            <a:ext cx="7535158" cy="1411202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52721" y="826562"/>
            <a:ext cx="7206477" cy="906115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5129637" y="2777041"/>
            <a:ext cx="424802" cy="344161"/>
          </a:xfrm>
          <a:prstGeom prst="rect">
            <a:avLst/>
          </a:prstGeom>
          <a:solidFill>
            <a:srgbClr val="FFFFFF">
              <a:alpha val="50000"/>
            </a:srgbClr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6607436" y="348477"/>
            <a:ext cx="1096557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(NBG)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7486558" y="2689917"/>
            <a:ext cx="1096557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(NBG)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663796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42360" y="348121"/>
            <a:ext cx="13015441" cy="79365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Romeinen 3: 25  (NBG)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Calibri" pitchFamily="34"/>
              <a:cs typeface="Calibri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	Hem heeft God voorgesteld als zoenmiddel / verzoendeksel</a:t>
            </a:r>
          </a:p>
        </p:txBody>
      </p:sp>
      <p:sp>
        <p:nvSpPr>
          <p:cNvPr id="4" name="Rechte verbindingslijn 3"/>
          <p:cNvSpPr/>
          <p:nvPr/>
        </p:nvSpPr>
        <p:spPr>
          <a:xfrm flipV="1">
            <a:off x="4705200" y="1446114"/>
            <a:ext cx="1985043" cy="1152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9083" cap="flat">
            <a:solidFill>
              <a:srgbClr val="FF0000"/>
            </a:solidFill>
            <a:prstDash val="solid"/>
            <a:miter/>
          </a:ln>
        </p:spPr>
        <p:txBody>
          <a:bodyPr vert="horz" wrap="none" lIns="99358" tIns="54361" rIns="99358" bIns="5436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32640" y="344161"/>
            <a:ext cx="13025161" cy="218231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Romeinen 3: 23-25   (NBG)</a:t>
            </a:r>
            <a:br>
              <a:rPr lang="nl-NL" sz="2600" b="0" i="0" u="none" strike="noStrike" kern="1200" cap="none" spc="0" baseline="0">
                <a:solidFill>
                  <a:srgbClr val="0000FF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</a:br>
            <a:endParaRPr lang="nl-NL" sz="2600" b="0" i="0" u="none" strike="noStrike" kern="1200" cap="none" spc="0" baseline="0">
              <a:solidFill>
                <a:srgbClr val="0000FF"/>
              </a:solidFill>
              <a:uFillTx/>
              <a:latin typeface="Calibri" pitchFamily="34"/>
              <a:ea typeface="Calibri" pitchFamily="34"/>
              <a:cs typeface="Calibri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33000">
                <a:solidFill>
                  <a:srgbClr val="80808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23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	Want allen hebben gezondigd en derven de heerlijkheid Gods,</a:t>
            </a:r>
            <a:b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</a:br>
            <a:r>
              <a:rPr lang="nl-NL" sz="2600" b="0" i="0" u="none" strike="noStrike" kern="1200" cap="none" spc="0" baseline="33000">
                <a:solidFill>
                  <a:srgbClr val="80808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24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	en worden om niet 	gerechtvaardigd uit zijn genade, door de verlossing in Christus Jezus.</a:t>
            </a:r>
            <a:b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</a:br>
            <a:r>
              <a:rPr lang="nl-NL" sz="2600" b="0" i="0" u="none" strike="noStrike" kern="1200" cap="none" spc="0" baseline="33000">
                <a:solidFill>
                  <a:srgbClr val="80808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25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	Hem heeft God voorgesteld [het] verzoendeksel [te zijn] ...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42360" y="348121"/>
            <a:ext cx="13015441" cy="79365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Romeinen 3: 23-24   (NBG)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Calibri" pitchFamily="34"/>
              <a:cs typeface="Calibri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33000">
                <a:solidFill>
                  <a:srgbClr val="80808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23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	Want allen hebben gezondigd </a:t>
            </a:r>
            <a:r>
              <a:rPr lang="nl-NL" sz="2600" b="1" i="0" u="sng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en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 derven de heerlijkheid Gods,</a:t>
            </a:r>
            <a:b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</a:br>
            <a:r>
              <a:rPr lang="nl-NL" sz="2600" b="0" i="0" u="none" strike="noStrike" kern="1200" cap="none" spc="0" baseline="33000">
                <a:solidFill>
                  <a:srgbClr val="80808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24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	</a:t>
            </a:r>
            <a:r>
              <a:rPr lang="nl-NL" sz="2600" b="1" i="0" u="sng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en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 worden om niet gerechtvaardigd uit zijn genade, door de verlossing in Christus Jezus.</a:t>
            </a:r>
            <a:b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</a:br>
            <a:r>
              <a:rPr lang="nl-NL" sz="2600" b="0" i="0" u="none" strike="noStrike" kern="1200" cap="none" spc="0" baseline="33000">
                <a:solidFill>
                  <a:srgbClr val="80808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25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	Hem heeft God voorgesteld [het] verzoendeksel [te zijn] ...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42360" y="348121"/>
            <a:ext cx="13334759" cy="79365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Romeinen 3: 23-25   (NBG)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Calibri" pitchFamily="34"/>
              <a:cs typeface="Calibri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33000">
                <a:solidFill>
                  <a:srgbClr val="80808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23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	Want </a:t>
            </a:r>
            <a:r>
              <a:rPr lang="nl-NL" sz="2600" b="0" i="0" u="sng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allen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 hebben gezondigd en </a:t>
            </a:r>
            <a:r>
              <a:rPr lang="nl-NL" sz="2600" b="1" i="0" u="sng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allen</a:t>
            </a:r>
            <a:r>
              <a:rPr lang="nl-NL" sz="26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 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derven de heerlijkheid Gods,</a:t>
            </a:r>
            <a:b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</a:br>
            <a:r>
              <a:rPr lang="nl-NL" sz="2600" b="0" i="0" u="none" strike="noStrike" kern="1200" cap="none" spc="0" baseline="33000">
                <a:solidFill>
                  <a:srgbClr val="80808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24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	en </a:t>
            </a:r>
            <a:r>
              <a:rPr lang="nl-NL" sz="2600" b="1" i="0" u="sng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allen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 worden om niet gerechtvaardigd uit zijn genade, door de verlossing in Christus Jezus.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33000">
                <a:solidFill>
                  <a:srgbClr val="80808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25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	Hem heeft God voorgesteld [het] verzoendeksel [te zijn] ...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42360" y="360355"/>
            <a:ext cx="13015441" cy="79365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Leviticus 16: 30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'Want op deze dag zal over jullie verzoening (eigenlijk: 'beschutting') gedaan worden;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van al jullie zonden zullen jullie gereinigd worden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voor het aangezicht des HEREN.'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42360" y="360355"/>
            <a:ext cx="13015441" cy="79365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Het verzoendeksel (de beschutplaats) was dus de plaats :</a:t>
            </a:r>
            <a:b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waar de </a:t>
            </a:r>
            <a:r>
              <a:rPr lang="en-US" sz="26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complete</a:t>
            </a: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 reiniging van de zonden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van het </a:t>
            </a:r>
            <a:r>
              <a:rPr lang="en-US" sz="26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gehele</a:t>
            </a: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 volk plaatsvond,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zodat het </a:t>
            </a:r>
            <a:r>
              <a:rPr lang="en-US" sz="26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gehele</a:t>
            </a: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 volk rein was voor het aangezicht van de HERE.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42360" y="360355"/>
            <a:ext cx="13015441" cy="79365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Het goede bericht is dat God </a:t>
            </a:r>
            <a:r>
              <a:rPr lang="en-US" sz="26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allen</a:t>
            </a: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 rechtvaardigt </a:t>
            </a:r>
            <a:b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omdat Christus Jezus het </a:t>
            </a:r>
            <a:r>
              <a:rPr lang="en-US" sz="26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verzoendeksel</a:t>
            </a: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 is.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56" y="12243"/>
            <a:ext cx="13823643" cy="490356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hthoek 3"/>
          <p:cNvSpPr/>
          <p:nvPr/>
        </p:nvSpPr>
        <p:spPr>
          <a:xfrm>
            <a:off x="232202" y="769321"/>
            <a:ext cx="11283476" cy="855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9635041" y="146880"/>
            <a:ext cx="4188957" cy="855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1295720" y="4915796"/>
            <a:ext cx="2062081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Marcus 7:13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0221117" y="349200"/>
            <a:ext cx="2306519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(NBG)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040" y="11521"/>
            <a:ext cx="13791959" cy="440027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kstvak 2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367195" y="3431157"/>
            <a:ext cx="2008077" cy="883795"/>
          </a:xfrm>
          <a:prstGeom prst="rect">
            <a:avLst/>
          </a:prstGeom>
          <a:solidFill>
            <a:srgbClr val="FF0000">
              <a:alpha val="0"/>
            </a:srgbClr>
          </a:solidFill>
          <a:ln w="19083" cap="flat">
            <a:solidFill>
              <a:srgbClr val="0000FF"/>
            </a:solidFill>
            <a:prstDash val="solid"/>
            <a:miter/>
          </a:ln>
        </p:spPr>
        <p:txBody>
          <a:bodyPr vert="horz" wrap="none" lIns="99358" tIns="54361" rIns="99358" bIns="5436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2005642" y="4400275"/>
            <a:ext cx="1496159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 Heb 9:5</a:t>
            </a:r>
          </a:p>
        </p:txBody>
      </p:sp>
      <p:sp>
        <p:nvSpPr>
          <p:cNvPr id="6" name="Rechthoek 5"/>
          <p:cNvSpPr/>
          <p:nvPr/>
        </p:nvSpPr>
        <p:spPr>
          <a:xfrm>
            <a:off x="2431801" y="849239"/>
            <a:ext cx="9076681" cy="871916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411281" y="3443036"/>
            <a:ext cx="10811518" cy="871916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664360" y="738716"/>
            <a:ext cx="1962357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(SV)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2664717" y="3869640"/>
            <a:ext cx="1962357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(SV)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2854080" y="1578601"/>
            <a:ext cx="7600318" cy="4547165"/>
            <a:chOff x="2854080" y="1578601"/>
            <a:chExt cx="7600318" cy="4547165"/>
          </a:xfrm>
        </p:grpSpPr>
        <p:sp>
          <p:nvSpPr>
            <p:cNvPr id="4" name="Rechte verbindingslijn 3"/>
            <p:cNvSpPr/>
            <p:nvPr/>
          </p:nvSpPr>
          <p:spPr>
            <a:xfrm>
              <a:off x="2876400" y="1578601"/>
              <a:ext cx="7577998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38157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108722" tIns="63724" rIns="108722" bIns="63724" anchor="ctr" anchorCtr="0" compatLnSpc="0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Arial Unicode MS" pitchFamily="2"/>
              </a:endParaRPr>
            </a:p>
          </p:txBody>
        </p:sp>
        <p:sp>
          <p:nvSpPr>
            <p:cNvPr id="5" name="Rechte verbindingslijn 4"/>
            <p:cNvSpPr/>
            <p:nvPr/>
          </p:nvSpPr>
          <p:spPr>
            <a:xfrm flipV="1">
              <a:off x="5734083" y="3245763"/>
              <a:ext cx="0" cy="2880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38157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108722" tIns="63724" rIns="108722" bIns="63724" anchor="ctr" anchorCtr="0" compatLnSpc="0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Arial Unicode MS" pitchFamily="2"/>
              </a:endParaRPr>
            </a:p>
          </p:txBody>
        </p:sp>
        <p:sp>
          <p:nvSpPr>
            <p:cNvPr id="6" name="Rechte verbindingslijn 5"/>
            <p:cNvSpPr/>
            <p:nvPr/>
          </p:nvSpPr>
          <p:spPr>
            <a:xfrm flipV="1">
              <a:off x="7550283" y="3234241"/>
              <a:ext cx="0" cy="2880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38157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108722" tIns="63724" rIns="108722" bIns="63724" anchor="ctr" anchorCtr="0" compatLnSpc="0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Arial Unicode MS" pitchFamily="2"/>
              </a:endParaRPr>
            </a:p>
          </p:txBody>
        </p:sp>
        <p:sp>
          <p:nvSpPr>
            <p:cNvPr id="7" name="Rechte verbindingslijn 6"/>
            <p:cNvSpPr/>
            <p:nvPr/>
          </p:nvSpPr>
          <p:spPr>
            <a:xfrm>
              <a:off x="2854080" y="3245763"/>
              <a:ext cx="2880003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38157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108722" tIns="63724" rIns="108722" bIns="63724" anchor="ctr" anchorCtr="0" compatLnSpc="0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Arial Unicode MS" pitchFamily="2"/>
              </a:endParaRPr>
            </a:p>
          </p:txBody>
        </p:sp>
        <p:sp>
          <p:nvSpPr>
            <p:cNvPr id="8" name="Rechte verbindingslijn 7"/>
            <p:cNvSpPr/>
            <p:nvPr/>
          </p:nvSpPr>
          <p:spPr>
            <a:xfrm>
              <a:off x="7550283" y="3234241"/>
              <a:ext cx="2880003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38157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108722" tIns="63724" rIns="108722" bIns="63724" anchor="ctr" anchorCtr="0" compatLnSpc="0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Arial Unicode MS" pitchFamily="2"/>
              </a:endParaRPr>
            </a:p>
          </p:txBody>
        </p:sp>
        <p:sp>
          <p:nvSpPr>
            <p:cNvPr id="9" name="Vrije vorm: vorm 8"/>
            <p:cNvSpPr/>
            <p:nvPr/>
          </p:nvSpPr>
          <p:spPr>
            <a:xfrm>
              <a:off x="5592964" y="1963436"/>
              <a:ext cx="2137684" cy="196019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4"/>
                <a:gd name="f4" fmla="val 122"/>
                <a:gd name="f5" fmla="val 85"/>
                <a:gd name="f6" fmla="val 69"/>
                <a:gd name="f7" fmla="val 55"/>
                <a:gd name="f8" fmla="val 97"/>
                <a:gd name="f9" fmla="val 44"/>
                <a:gd name="f10" fmla="val 111"/>
                <a:gd name="f11" fmla="val 61"/>
                <a:gd name="f12" fmla="val 30"/>
                <a:gd name="f13" fmla="val 17"/>
                <a:gd name="f14" fmla="val 95"/>
                <a:gd name="f15" fmla="val 81"/>
                <a:gd name="f16" fmla="val 24"/>
                <a:gd name="f17" fmla="val 71"/>
                <a:gd name="f18" fmla="val 35"/>
                <a:gd name="f19" fmla="val 62"/>
                <a:gd name="f20" fmla="val 25"/>
                <a:gd name="f21" fmla="val 48"/>
                <a:gd name="f22" fmla="val 18"/>
                <a:gd name="f23" fmla="val 32"/>
                <a:gd name="f24" fmla="val 31"/>
                <a:gd name="f25" fmla="val 46"/>
                <a:gd name="f26" fmla="val 58"/>
                <a:gd name="f27" fmla="*/ f0 1 144"/>
                <a:gd name="f28" fmla="*/ f1 1 122"/>
                <a:gd name="f29" fmla="+- f4 0 f2"/>
                <a:gd name="f30" fmla="+- f3 0 f2"/>
                <a:gd name="f31" fmla="*/ f30 1 144"/>
                <a:gd name="f32" fmla="*/ f29 1 122"/>
                <a:gd name="f33" fmla="*/ f2 1 f31"/>
                <a:gd name="f34" fmla="*/ f3 1 f31"/>
                <a:gd name="f35" fmla="*/ f2 1 f32"/>
                <a:gd name="f36" fmla="*/ f4 1 f32"/>
                <a:gd name="f37" fmla="*/ f33 f27 1"/>
                <a:gd name="f38" fmla="*/ f34 f27 1"/>
                <a:gd name="f39" fmla="*/ f36 f28 1"/>
                <a:gd name="f40" fmla="*/ f35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144" h="122">
                  <a:moveTo>
                    <a:pt x="f5" y="f6"/>
                  </a:moveTo>
                  <a:cubicBezTo>
                    <a:pt x="f5" y="f7"/>
                    <a:pt x="f8" y="f9"/>
                    <a:pt x="f10" y="f9"/>
                  </a:cubicBezTo>
                  <a:cubicBezTo>
                    <a:pt x="f10" y="f11"/>
                    <a:pt x="f10" y="f11"/>
                    <a:pt x="f10" y="f11"/>
                  </a:cubicBezTo>
                  <a:cubicBezTo>
                    <a:pt x="f3" y="f12"/>
                    <a:pt x="f3" y="f12"/>
                    <a:pt x="f3" y="f12"/>
                  </a:cubicBezTo>
                  <a:cubicBezTo>
                    <a:pt x="f10" y="f2"/>
                    <a:pt x="f10" y="f2"/>
                    <a:pt x="f10" y="f2"/>
                  </a:cubicBezTo>
                  <a:cubicBezTo>
                    <a:pt x="f10" y="f13"/>
                    <a:pt x="f10" y="f13"/>
                    <a:pt x="f10" y="f13"/>
                  </a:cubicBezTo>
                  <a:cubicBezTo>
                    <a:pt x="f14" y="f13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2"/>
                  </a:cubicBezTo>
                  <a:cubicBezTo>
                    <a:pt x="f23" y="f2"/>
                    <a:pt x="f23" y="f2"/>
                    <a:pt x="f23" y="f2"/>
                  </a:cubicBezTo>
                  <a:cubicBezTo>
                    <a:pt x="f2" y="f24"/>
                    <a:pt x="f2" y="f24"/>
                    <a:pt x="f2" y="f24"/>
                  </a:cubicBezTo>
                  <a:cubicBezTo>
                    <a:pt x="f23" y="f11"/>
                    <a:pt x="f23" y="f11"/>
                    <a:pt x="f23" y="f11"/>
                  </a:cubicBezTo>
                  <a:cubicBezTo>
                    <a:pt x="f23" y="f9"/>
                    <a:pt x="f23" y="f9"/>
                    <a:pt x="f23" y="f9"/>
                  </a:cubicBezTo>
                  <a:cubicBezTo>
                    <a:pt x="f25" y="f9"/>
                    <a:pt x="f26" y="f7"/>
                    <a:pt x="f26" y="f6"/>
                  </a:cubicBezTo>
                  <a:cubicBezTo>
                    <a:pt x="f26" y="f4"/>
                    <a:pt x="f26" y="f4"/>
                    <a:pt x="f26" y="f4"/>
                  </a:cubicBezTo>
                  <a:cubicBezTo>
                    <a:pt x="f26" y="f4"/>
                    <a:pt x="f26" y="f4"/>
                    <a:pt x="f26" y="f4"/>
                  </a:cubicBezTo>
                  <a:cubicBezTo>
                    <a:pt x="f5" y="f4"/>
                    <a:pt x="f5" y="f4"/>
                    <a:pt x="f5" y="f4"/>
                  </a:cubicBezTo>
                  <a:cubicBezTo>
                    <a:pt x="f5" y="f4"/>
                    <a:pt x="f5" y="f4"/>
                    <a:pt x="f5" y="f4"/>
                  </a:cubicBezTo>
                  <a:lnTo>
                    <a:pt x="f5" y="f6"/>
                  </a:lnTo>
                  <a:close/>
                </a:path>
              </a:pathLst>
            </a:custGeom>
            <a:solidFill>
              <a:srgbClr val="CFE7F5"/>
            </a:solidFill>
            <a:ln w="0" cap="flat">
              <a:solidFill>
                <a:srgbClr val="808080"/>
              </a:solidFill>
              <a:prstDash val="solid"/>
              <a:miter/>
            </a:ln>
          </p:spPr>
          <p:txBody>
            <a:bodyPr vert="horz" wrap="none" lIns="90004" tIns="44997" rIns="90004" bIns="44997" anchor="ctr" anchorCtr="0" compatLnSpc="0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Arial Unicode MS" pitchFamily="2"/>
              </a:endParaRPr>
            </a:p>
          </p:txBody>
        </p:sp>
        <p:sp>
          <p:nvSpPr>
            <p:cNvPr id="10" name="Tekstvak 9"/>
            <p:cNvSpPr txBox="1"/>
            <p:nvPr/>
          </p:nvSpPr>
          <p:spPr>
            <a:xfrm>
              <a:off x="3544196" y="2151720"/>
              <a:ext cx="846716" cy="494278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90004" tIns="44997" rIns="90004" bIns="44997" anchor="t" anchorCtr="0" compatLnSpc="0">
              <a:sp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l-NL" sz="2600" b="0" i="0" u="none" strike="noStrike" kern="1200" cap="none" spc="0" baseline="0">
                  <a:solidFill>
                    <a:srgbClr val="000000"/>
                  </a:solidFill>
                  <a:uFillTx/>
                  <a:latin typeface="Calibri" pitchFamily="34"/>
                  <a:ea typeface="Microsoft YaHei" pitchFamily="2"/>
                  <a:cs typeface="Arial Unicode MS" pitchFamily="2"/>
                </a:rPr>
                <a:t>Links</a:t>
              </a:r>
            </a:p>
          </p:txBody>
        </p:sp>
        <p:sp>
          <p:nvSpPr>
            <p:cNvPr id="11" name="Tekstvak 10"/>
            <p:cNvSpPr txBox="1"/>
            <p:nvPr/>
          </p:nvSpPr>
          <p:spPr>
            <a:xfrm>
              <a:off x="8838361" y="2154957"/>
              <a:ext cx="1070643" cy="494278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90004" tIns="44997" rIns="90004" bIns="44997" anchor="t" anchorCtr="0" compatLnSpc="0">
              <a:sp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l-NL" sz="2600" b="0" i="0" u="none" strike="noStrike" kern="1200" cap="none" spc="0" baseline="0">
                  <a:solidFill>
                    <a:srgbClr val="000000"/>
                  </a:solidFill>
                  <a:uFillTx/>
                  <a:latin typeface="Calibri" pitchFamily="34"/>
                  <a:ea typeface="Microsoft YaHei" pitchFamily="2"/>
                  <a:cs typeface="Arial Unicode MS" pitchFamily="2"/>
                </a:rPr>
                <a:t>Rechts</a:t>
              </a: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3823643" cy="60278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kstvak 2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1515322" y="6378479"/>
            <a:ext cx="2062081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1Tim 2:3-4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904481" y="6357603"/>
            <a:ext cx="1247397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(NBG)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42360" y="360355"/>
            <a:ext cx="13015441" cy="79365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Romeinen 3: 12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2600" b="0" i="0" u="none" strike="noStrike" kern="1200" cap="none" spc="0" baseline="0">
              <a:solidFill>
                <a:srgbClr val="0000FF"/>
              </a:solidFill>
              <a:uFillTx/>
              <a:latin typeface="Calibri" pitchFamily="34"/>
              <a:ea typeface="Calibri" pitchFamily="34"/>
              <a:cs typeface="Calibri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	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… er is niemand, die doet wat goed is, zelfs niet één.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42360" y="360355"/>
            <a:ext cx="13015441" cy="79365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Romeinen 10:20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2600" b="0" i="0" u="none" strike="noStrike" kern="1200" cap="none" spc="0" baseline="0">
              <a:solidFill>
                <a:srgbClr val="0000FF"/>
              </a:solidFill>
              <a:uFillTx/>
              <a:latin typeface="Calibri" pitchFamily="34"/>
              <a:ea typeface="Calibri" pitchFamily="34"/>
              <a:cs typeface="Calibri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	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… Ik ben gevonden door wie Mij </a:t>
            </a:r>
            <a:r>
              <a:rPr lang="nl-NL" sz="26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niet</a:t>
            </a: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 zochten ...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42360" y="360355"/>
            <a:ext cx="13015441" cy="79365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Romeinen 15: 7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2600" b="0" i="0" u="none" strike="noStrike" kern="1200" cap="none" spc="0" baseline="0">
              <a:solidFill>
                <a:srgbClr val="0000FF"/>
              </a:solidFill>
              <a:uFillTx/>
              <a:latin typeface="Calibri" pitchFamily="34"/>
              <a:ea typeface="Calibri" pitchFamily="34"/>
              <a:cs typeface="Calibri" pitchFamily="34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	Daarom, aanvaardt elkander, zoals ook Christus ons aanvaard heeft tot heerlijkheid Gods.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56" y="12243"/>
            <a:ext cx="13823643" cy="490356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11761918" y="5023082"/>
            <a:ext cx="2062081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1Tim 4:10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0866601" y="718919"/>
            <a:ext cx="1247397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(NBG)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56" y="12243"/>
            <a:ext cx="13823643" cy="490356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11761918" y="5023439"/>
            <a:ext cx="2062081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1Joh 4:14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2297601" y="764282"/>
            <a:ext cx="1247397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(NBG)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040" y="11521"/>
            <a:ext cx="13791959" cy="320939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kstvak 2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10982520" y="2271963"/>
            <a:ext cx="2008077" cy="883795"/>
          </a:xfrm>
          <a:prstGeom prst="rect">
            <a:avLst/>
          </a:prstGeom>
          <a:solidFill>
            <a:srgbClr val="FF0000">
              <a:alpha val="0"/>
            </a:srgbClr>
          </a:solidFill>
          <a:ln w="19083" cap="flat">
            <a:solidFill>
              <a:srgbClr val="0000FF"/>
            </a:solidFill>
            <a:prstDash val="solid"/>
            <a:miter/>
          </a:ln>
        </p:spPr>
        <p:txBody>
          <a:bodyPr vert="horz" wrap="none" lIns="99358" tIns="54361" rIns="99358" bIns="5436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2092043" y="3631320"/>
            <a:ext cx="1420200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Heb 9:5</a:t>
            </a:r>
          </a:p>
        </p:txBody>
      </p:sp>
      <p:sp>
        <p:nvSpPr>
          <p:cNvPr id="6" name="Rechthoek 5"/>
          <p:cNvSpPr/>
          <p:nvPr/>
        </p:nvSpPr>
        <p:spPr>
          <a:xfrm>
            <a:off x="223918" y="849239"/>
            <a:ext cx="11284921" cy="871916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2248278" y="199083"/>
            <a:ext cx="1434958" cy="871916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2727442" y="348121"/>
            <a:ext cx="1096557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(NBG)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2943441" y="2676960"/>
            <a:ext cx="1096557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(NBG)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435" y="23042"/>
            <a:ext cx="13823643" cy="307979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kstvak 2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5347438" y="2179801"/>
            <a:ext cx="2547719" cy="883795"/>
          </a:xfrm>
          <a:prstGeom prst="rect">
            <a:avLst/>
          </a:prstGeom>
          <a:solidFill>
            <a:srgbClr val="FF0000">
              <a:alpha val="0"/>
            </a:srgbClr>
          </a:solidFill>
          <a:ln w="19083" cap="flat">
            <a:solidFill>
              <a:srgbClr val="0000FF"/>
            </a:solidFill>
            <a:prstDash val="solid"/>
            <a:miter/>
          </a:ln>
        </p:spPr>
        <p:txBody>
          <a:bodyPr vert="horz" wrap="none" lIns="99358" tIns="54361" rIns="99358" bIns="5436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1991597" y="3220919"/>
            <a:ext cx="1618917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Rom 3:25</a:t>
            </a:r>
          </a:p>
        </p:txBody>
      </p:sp>
      <p:sp>
        <p:nvSpPr>
          <p:cNvPr id="6" name="Rechthoek 5"/>
          <p:cNvSpPr/>
          <p:nvPr/>
        </p:nvSpPr>
        <p:spPr>
          <a:xfrm>
            <a:off x="6782040" y="11521"/>
            <a:ext cx="7041958" cy="1411202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13281" y="826196"/>
            <a:ext cx="7332838" cy="871916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7183444" y="348477"/>
            <a:ext cx="1096557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(SV)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8119442" y="2568604"/>
            <a:ext cx="1096557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(SV)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040" y="23042"/>
            <a:ext cx="13791959" cy="320939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kstvak 2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1882438" y="2312636"/>
            <a:ext cx="2134081" cy="883795"/>
          </a:xfrm>
          <a:prstGeom prst="rect">
            <a:avLst/>
          </a:prstGeom>
          <a:solidFill>
            <a:srgbClr val="FF0000">
              <a:alpha val="0"/>
            </a:srgbClr>
          </a:solidFill>
          <a:ln w="19083" cap="flat">
            <a:solidFill>
              <a:srgbClr val="0000FF"/>
            </a:solidFill>
            <a:prstDash val="solid"/>
            <a:miter/>
          </a:ln>
        </p:spPr>
        <p:txBody>
          <a:bodyPr vert="horz" wrap="none" lIns="99358" tIns="54361" rIns="99358" bIns="5436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2101763" y="3220919"/>
            <a:ext cx="1508760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1 Joh 2:2</a:t>
            </a:r>
          </a:p>
        </p:txBody>
      </p:sp>
      <p:sp>
        <p:nvSpPr>
          <p:cNvPr id="6" name="Rechthoek 5"/>
          <p:cNvSpPr/>
          <p:nvPr/>
        </p:nvSpPr>
        <p:spPr>
          <a:xfrm>
            <a:off x="6299996" y="11521"/>
            <a:ext cx="7524003" cy="1411202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13281" y="849239"/>
            <a:ext cx="7332838" cy="871916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6823435" y="348843"/>
            <a:ext cx="1096557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(SV)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9271439" y="2689561"/>
            <a:ext cx="1096557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b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Microsoft YaHei" pitchFamily="2"/>
                <a:cs typeface="Arial Unicode MS" pitchFamily="2"/>
              </a:rPr>
              <a:t>(SV)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42360" y="360355"/>
            <a:ext cx="12090599" cy="171876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De Statenvertaling gebruikt het woord 'verzoening' dus voor </a:t>
            </a:r>
            <a:r>
              <a:rPr lang="en-US" sz="26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twee</a:t>
            </a: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 verschillende Griekse </a:t>
            </a:r>
            <a:b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woorden, voor 'hilasmos' èn voor 'hilastērion'.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42360" y="360355"/>
            <a:ext cx="12090599" cy="293966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De Statenvertaling gebruikt het woord 'verzoening' dus voor </a:t>
            </a:r>
            <a:r>
              <a:rPr lang="en-US" sz="2600" b="1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twee</a:t>
            </a:r>
            <a:r>
              <a:rPr lang="en-US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 verschillende Griekse </a:t>
            </a:r>
            <a:br>
              <a:rPr lang="en-US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r>
              <a:rPr lang="en-US" sz="2600" b="0" i="0" u="none" strike="noStrike" kern="1200" cap="none" spc="0" baseline="0">
                <a:solidFill>
                  <a:srgbClr val="80808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woorden, voor 'hilasmos' èn voor 'hilastērion'.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Dat kan natuurlijk niet: òf 'hilasmos' is verzoening, òf 'hilastērion'.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42360" y="360355"/>
            <a:ext cx="13015441" cy="79365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Het achtervoegsel -mos geeft de handeling aan.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seismos			- BEVing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basanismos		- KWELLing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hagiasmos		- HEILIGing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hilasmos			- VERZOENing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42360" y="4590361"/>
            <a:ext cx="13015441" cy="37065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b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</a:b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42360" y="360355"/>
            <a:ext cx="13015441" cy="79365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Het achtervoegsel -tērion geeft de plaats aan waar de handeling plaatsvindt.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desm</a:t>
            </a: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Calibri" pitchFamily="34"/>
              </a:rPr>
              <a:t>ō</a:t>
            </a: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tērion			- BINDEN-</a:t>
            </a:r>
            <a:r>
              <a:rPr lang="en-US" sz="2600" b="0" i="1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plaats</a:t>
            </a: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, gevangenis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kritērion				- OORDELEN-</a:t>
            </a:r>
            <a:r>
              <a:rPr lang="en-US" sz="2600" b="0" i="1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plaats</a:t>
            </a: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, rechtbank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akroatērion			- LUISTEREN-</a:t>
            </a:r>
            <a:r>
              <a:rPr lang="en-US" sz="2600" b="0" i="1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plaats</a:t>
            </a: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, audiëntiezaal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	hilastērion			- VERZOENEN-</a:t>
            </a:r>
            <a:r>
              <a:rPr lang="en-US" sz="2600" b="0" i="1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plaats</a:t>
            </a:r>
            <a:r>
              <a:rPr lang="en-US" sz="2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  <a:cs typeface="Times New Roman" pitchFamily="18"/>
              </a:rPr>
              <a:t>, verzoendeksel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8871</TotalTime>
  <Words>198</Words>
  <Application>Microsoft Office PowerPoint</Application>
  <PresentationFormat>Breedbeeld</PresentationFormat>
  <Paragraphs>144</Paragraphs>
  <Slides>26</Slides>
  <Notes>26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33" baseType="lpstr">
      <vt:lpstr>Microsoft YaHei</vt:lpstr>
      <vt:lpstr>Arial</vt:lpstr>
      <vt:lpstr>Arial Unicode MS</vt:lpstr>
      <vt:lpstr>Calibri</vt:lpstr>
      <vt:lpstr>Tahoma</vt:lpstr>
      <vt:lpstr>Times New Roman</vt:lpstr>
      <vt:lpstr>Default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petra piet</dc:creator>
  <cp:lastModifiedBy>petra piet</cp:lastModifiedBy>
  <cp:revision>868</cp:revision>
  <dcterms:created xsi:type="dcterms:W3CDTF">2016-05-01T20:31:13Z</dcterms:created>
  <dcterms:modified xsi:type="dcterms:W3CDTF">2016-10-10T10:03:03Z</dcterms:modified>
</cp:coreProperties>
</file>